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80" r:id="rId2"/>
    <p:sldId id="256" r:id="rId3"/>
    <p:sldId id="269" r:id="rId4"/>
    <p:sldId id="284" r:id="rId5"/>
    <p:sldId id="263" r:id="rId6"/>
    <p:sldId id="268" r:id="rId7"/>
    <p:sldId id="266" r:id="rId8"/>
    <p:sldId id="273" r:id="rId9"/>
    <p:sldId id="285" r:id="rId10"/>
    <p:sldId id="283" r:id="rId11"/>
    <p:sldId id="275" r:id="rId12"/>
    <p:sldId id="286" r:id="rId13"/>
    <p:sldId id="287" r:id="rId14"/>
    <p:sldId id="28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52537" y="255498"/>
            <a:ext cx="402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ОНКУРС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5375" y="946374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Р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ЕЧЬ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6909" y="1654654"/>
            <a:ext cx="2535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ПЫТ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2599" y="2360864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ЕМЬЯ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3055" y="3038478"/>
            <a:ext cx="503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УХОМЛИНСКИЙ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8774" y="3637460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РШОВ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0235" y="4264416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АУКА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2147" y="4888704"/>
            <a:ext cx="411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3600" b="1" dirty="0" smtClean="0">
                <a:solidFill>
                  <a:srgbClr val="0041B6"/>
                </a:solidFill>
                <a:latin typeface="Georgia" pitchFamily="18" charset="0"/>
              </a:rPr>
              <a:t>АМОАНАЛИЗ</a:t>
            </a:r>
            <a:endParaRPr lang="ru-RU" sz="3600" b="1" dirty="0">
              <a:solidFill>
                <a:srgbClr val="0041B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37071" y="398207"/>
          <a:ext cx="6754761" cy="5903688"/>
        </p:xfrm>
        <a:graphic>
          <a:graphicData uri="http://schemas.openxmlformats.org/drawingml/2006/table">
            <a:tbl>
              <a:tblPr/>
              <a:tblGrid>
                <a:gridCol w="2251352"/>
                <a:gridCol w="2251352"/>
                <a:gridCol w="2252057"/>
              </a:tblGrid>
              <a:tr h="164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lgeri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2400" dirty="0" err="1" smtClean="0">
                          <a:latin typeface="Algerian"/>
                          <a:ea typeface="Calibri"/>
                          <a:cs typeface="Times New Roman"/>
                        </a:rPr>
                        <a:t>Артемьевна</a:t>
                      </a:r>
                      <a:r>
                        <a:rPr lang="ru-RU" sz="2400" dirty="0" smtClean="0">
                          <a:latin typeface="Algerian"/>
                          <a:ea typeface="Calibri"/>
                          <a:cs typeface="Times New Roman"/>
                        </a:rPr>
                        <a:t> Строгонова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lgerian"/>
                          <a:ea typeface="Calibri"/>
                          <a:cs typeface="Times New Roman"/>
                        </a:rPr>
                        <a:t>1756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lgeri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lgeri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lgeri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Alger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«Зеленая вода»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94" marR="49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35277" y="6253316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город Нытва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Рисунок 12" descr="http://nytva.permarea.ru/upload/versions/28143/11059/pict0032-300x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77" y="414787"/>
            <a:ext cx="1747029" cy="15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parmaday.ru/wp-content/uploads/2017/03/panorama_nytv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088" y="457648"/>
            <a:ext cx="1936885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get-zen_doc/1716911/pub_5dc81609136c034ec1803226_5dc8240efdc2160328be3ca5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955" y="2398592"/>
            <a:ext cx="1736368" cy="148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l="8654" r="7692" b="5309"/>
          <a:stretch>
            <a:fillRect/>
          </a:stretch>
        </p:blipFill>
        <p:spPr bwMode="auto">
          <a:xfrm>
            <a:off x="4157932" y="4135867"/>
            <a:ext cx="1549190" cy="1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 r="2574" b="17026"/>
          <a:stretch>
            <a:fillRect/>
          </a:stretch>
        </p:blipFill>
        <p:spPr bwMode="auto">
          <a:xfrm>
            <a:off x="6383547" y="2203421"/>
            <a:ext cx="1582768" cy="14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668" y="4089819"/>
            <a:ext cx="1621766" cy="187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36518" y="249382"/>
            <a:ext cx="484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6146" y="2840183"/>
            <a:ext cx="2147454" cy="164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921" y="448574"/>
            <a:ext cx="6590581" cy="595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020" y="465826"/>
            <a:ext cx="6349040" cy="578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496" y="488237"/>
            <a:ext cx="5706110" cy="5450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505" y="447675"/>
            <a:ext cx="588899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s://img.kanal-o.ru/img/2017-10-02/fmt_94_24_shutterstock_247312825.jpg"/>
          <p:cNvPicPr>
            <a:picLocks noChangeAspect="1" noChangeArrowheads="1"/>
          </p:cNvPicPr>
          <p:nvPr/>
        </p:nvPicPr>
        <p:blipFill>
          <a:blip r:embed="rId2"/>
          <a:srcRect l="5900" r="13288"/>
          <a:stretch>
            <a:fillRect/>
          </a:stretch>
        </p:blipFill>
        <p:spPr bwMode="auto">
          <a:xfrm>
            <a:off x="0" y="-1"/>
            <a:ext cx="9565312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4" y="5278582"/>
            <a:ext cx="87976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41B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Кроссенс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отличное упражнение для развития логического и творческого мышления, </a:t>
            </a:r>
            <a:r>
              <a:rPr lang="ru-RU" sz="2000" dirty="0" smtClean="0">
                <a:solidFill>
                  <a:srgbClr val="0041B6"/>
                </a:solidFill>
                <a:latin typeface="Georgia" pitchFamily="18" charset="0"/>
              </a:rPr>
              <a:t>головоломка нового поколения, соединяющая в себе лучшие качества сразу нескольких интеллектуальных развлечений.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41B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1110" y="983412"/>
            <a:ext cx="6702566" cy="4059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41B6"/>
                </a:solidFill>
                <a:latin typeface="Georgia" pitchFamily="18" charset="0"/>
              </a:rPr>
              <a:t>«</a:t>
            </a:r>
            <a:r>
              <a:rPr lang="ru-RU" sz="4400" b="1" dirty="0" err="1" smtClean="0">
                <a:solidFill>
                  <a:srgbClr val="0041B6"/>
                </a:solidFill>
                <a:latin typeface="Georgia" pitchFamily="18" charset="0"/>
              </a:rPr>
              <a:t>Кроссенс</a:t>
            </a:r>
            <a:r>
              <a:rPr lang="ru-RU" sz="4400" b="1" dirty="0" smtClean="0">
                <a:solidFill>
                  <a:srgbClr val="0041B6"/>
                </a:solidFill>
                <a:latin typeface="Georgia" pitchFamily="18" charset="0"/>
              </a:rPr>
              <a:t>» </a:t>
            </a:r>
          </a:p>
          <a:p>
            <a:r>
              <a:rPr lang="ru-RU" sz="4400" b="1" dirty="0" smtClean="0">
                <a:solidFill>
                  <a:srgbClr val="0041B6"/>
                </a:solidFill>
                <a:latin typeface="Georgia" pitchFamily="18" charset="0"/>
              </a:rPr>
              <a:t>как   прием развития у учащихся  </a:t>
            </a:r>
            <a:r>
              <a:rPr lang="ru-RU" sz="4400" b="1" dirty="0" err="1" smtClean="0">
                <a:solidFill>
                  <a:srgbClr val="0041B6"/>
                </a:solidFill>
                <a:latin typeface="Georgia" pitchFamily="18" charset="0"/>
              </a:rPr>
              <a:t>метапредметных</a:t>
            </a:r>
            <a:r>
              <a:rPr lang="ru-RU" sz="4400" b="1" dirty="0" smtClean="0">
                <a:solidFill>
                  <a:srgbClr val="0041B6"/>
                </a:solidFill>
                <a:latin typeface="Georgia" pitchFamily="18" charset="0"/>
              </a:rPr>
              <a:t> умений  на уроках истории </a:t>
            </a:r>
          </a:p>
          <a:p>
            <a:endParaRPr lang="ru-RU" sz="3600" b="1" i="1" dirty="0" smtClean="0">
              <a:solidFill>
                <a:srgbClr val="0041B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stread.ru/photo/authors/1841-sergey_fedin.jpg"/>
          <p:cNvPicPr>
            <a:picLocks noChangeAspect="1" noChangeArrowheads="1"/>
          </p:cNvPicPr>
          <p:nvPr/>
        </p:nvPicPr>
        <p:blipFill>
          <a:blip r:embed="rId2"/>
          <a:srcRect l="24815" r="23803"/>
          <a:stretch>
            <a:fillRect/>
          </a:stretch>
        </p:blipFill>
        <p:spPr bwMode="auto">
          <a:xfrm>
            <a:off x="5250873" y="1102444"/>
            <a:ext cx="2887357" cy="3736893"/>
          </a:xfrm>
          <a:prstGeom prst="rect">
            <a:avLst/>
          </a:prstGeom>
          <a:noFill/>
        </p:spPr>
      </p:pic>
      <p:pic>
        <p:nvPicPr>
          <p:cNvPr id="3076" name="Picture 4" descr="http://av-kpi-kgtu.ru/up/resizetmp/370_400_1/229bb6c40fe10e52fa50617fdffa9aa4/Buslenko%20V.A.-1.jpg"/>
          <p:cNvPicPr>
            <a:picLocks noChangeAspect="1" noChangeArrowheads="1"/>
          </p:cNvPicPr>
          <p:nvPr/>
        </p:nvPicPr>
        <p:blipFill>
          <a:blip r:embed="rId3"/>
          <a:srcRect t="10909"/>
          <a:stretch>
            <a:fillRect/>
          </a:stretch>
        </p:blipFill>
        <p:spPr bwMode="auto">
          <a:xfrm>
            <a:off x="1222375" y="1196687"/>
            <a:ext cx="2726170" cy="36386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7927" y="4918363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Владимир Николаевич </a:t>
            </a:r>
            <a:r>
              <a:rPr lang="ru-RU" b="1" dirty="0" err="1" smtClean="0">
                <a:solidFill>
                  <a:srgbClr val="0041B6"/>
                </a:solidFill>
                <a:latin typeface="Georgia" pitchFamily="18" charset="0"/>
              </a:rPr>
              <a:t>Бусленко</a:t>
            </a:r>
            <a:endParaRPr lang="ru-RU" b="1" dirty="0" smtClean="0">
              <a:solidFill>
                <a:srgbClr val="0041B6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философ и художник, </a:t>
            </a:r>
          </a:p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Доктор технических наук</a:t>
            </a:r>
            <a:endParaRPr lang="ru-RU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655" y="4904508"/>
            <a:ext cx="387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Сергей Николаевич Федин</a:t>
            </a:r>
          </a:p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писатель, педагог, </a:t>
            </a:r>
          </a:p>
          <a:p>
            <a:pPr algn="ctr"/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математик</a:t>
            </a:r>
            <a:endParaRPr lang="ru-RU" b="1" dirty="0">
              <a:solidFill>
                <a:srgbClr val="0041B6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218" y="33251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Авторы технологии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5673" y="6042999"/>
            <a:ext cx="6012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41B6"/>
                </a:solidFill>
                <a:latin typeface="Georgia" pitchFamily="18" charset="0"/>
              </a:rPr>
              <a:t>Кроссенс</a:t>
            </a:r>
            <a:r>
              <a:rPr lang="ru-RU" b="1" dirty="0" smtClean="0">
                <a:solidFill>
                  <a:srgbClr val="0041B6"/>
                </a:solidFill>
                <a:latin typeface="Georgia" pitchFamily="18" charset="0"/>
              </a:rPr>
              <a:t> впервые опубликован в 2002 году в журнале "Наука и жизнь"</a:t>
            </a:r>
            <a:endParaRPr lang="ru-RU" b="1" dirty="0">
              <a:solidFill>
                <a:srgbClr val="0041B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8023" y="120767"/>
          <a:ext cx="9005976" cy="67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646"/>
                <a:gridCol w="2990339"/>
                <a:gridCol w="3001991"/>
              </a:tblGrid>
              <a:tr h="2245744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eaLnBrk="0" hangingPunct="0">
                        <a:lnSpc>
                          <a:spcPct val="150000"/>
                        </a:lnSpc>
                      </a:pPr>
                      <a:endParaRPr lang="ru-RU" sz="2400" b="1" i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Модель построения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кроссенса</a:t>
                      </a:r>
                      <a:endParaRPr lang="ru-RU" sz="2400" dirty="0" smtClean="0"/>
                    </a:p>
                    <a:p>
                      <a:r>
                        <a:rPr lang="ru-RU" sz="2400" b="1" dirty="0" smtClean="0"/>
                        <a:t>             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         3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224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                  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381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FF5050"/>
                          </a:solidFill>
                        </a:rPr>
                        <a:t> </a:t>
                      </a:r>
                      <a:endParaRPr lang="ru-RU" sz="1800" b="1" dirty="0" smtClean="0">
                        <a:ln w="381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FF5050"/>
                        </a:soli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                       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24574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sz="2400" b="1" dirty="0" smtClean="0"/>
                        <a:t>                      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                  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                     </a:t>
                      </a:r>
                      <a:r>
                        <a:rPr lang="ru-RU" sz="2400" b="1" dirty="0" smtClean="0"/>
                        <a:t>9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000250" y="1428750"/>
            <a:ext cx="2143125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033872" y="1477633"/>
            <a:ext cx="2143125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066385" y="5816719"/>
            <a:ext cx="2143125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7005" y="5885731"/>
            <a:ext cx="2143125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56394" y="2715419"/>
            <a:ext cx="185896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6857835" y="2401992"/>
            <a:ext cx="185896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79398" y="5041676"/>
            <a:ext cx="185896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900968" y="4670740"/>
            <a:ext cx="185896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855787" y="3716322"/>
            <a:ext cx="5216525" cy="69850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14500" y="3857625"/>
            <a:ext cx="5643563" cy="1588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30036" y="1427995"/>
            <a:ext cx="7412181" cy="44640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1. определить тематику, общую идею;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2. выделить 9 элементов, имеющих отношение к эпохе, идее, теме;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3. найти связь между элементами, определить последовательность;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4. выделить элементы, имеющие 3 и более связей (крест, основа);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5. сконцентрировать смысл в одном элементе (5й квадрат);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6. выделить отличительные черты, особенности каждого элемента;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7. поиск и подбор изображений, иллюстрирующих элементы;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8. заменить прямые образы и ассоциаций косвенными, символическими;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9. выход на новый уровень (переход к более сложным заданиям).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Georgia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     Для облегчения процесса создания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кроссенса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Georgia" pitchFamily="18" charset="0"/>
              </a:rPr>
              <a:t> имеет смысл сначала заполнить словами каждый квадрат, а потом заменить их образами.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1309" y="346364"/>
            <a:ext cx="492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 составить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кроссенс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978" y="178921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Применение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кроссенса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на уроках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578" y="1084216"/>
            <a:ext cx="3291840" cy="6792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Проверка домашнего задания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46319" y="5495109"/>
            <a:ext cx="3879669" cy="9195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Составление </a:t>
            </a:r>
            <a:r>
              <a:rPr lang="ru-RU" dirty="0" err="1" smtClean="0">
                <a:latin typeface="Georgia" pitchFamily="18" charset="0"/>
              </a:rPr>
              <a:t>кроссенса</a:t>
            </a:r>
            <a:r>
              <a:rPr lang="ru-RU" dirty="0" smtClean="0">
                <a:latin typeface="Georgia" pitchFamily="18" charset="0"/>
              </a:rPr>
              <a:t> на заданную тему из предложенных изображений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703" y="3235234"/>
            <a:ext cx="3304903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Раскрытие информационного блока, поиск проблемы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829" y="4410892"/>
            <a:ext cx="3291840" cy="6139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Обобщение материала, закрепление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269" y="5468981"/>
            <a:ext cx="3200401" cy="10010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Организация групповой работы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1006" y="2142308"/>
            <a:ext cx="3897084" cy="7576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Найти связь между изображениями, определить тему урока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1816" y="1097280"/>
            <a:ext cx="3944984" cy="7053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Выполняет функцию опорной, образной схемы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7942" y="3243943"/>
            <a:ext cx="3962400" cy="7271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Виды, причины, черты, последствия, чего-либо в образах и символах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0194" y="4380412"/>
            <a:ext cx="3897086" cy="8011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 pitchFamily="18" charset="0"/>
              </a:rPr>
              <a:t>Из изображений, которые появились  в ходе урока на разных этапах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1704" y="2159725"/>
            <a:ext cx="3265714" cy="7141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Формулировка темы урока, постановка цели урока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45527" y="1316182"/>
            <a:ext cx="457200" cy="2493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100945" y="2327563"/>
            <a:ext cx="457200" cy="2493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73236" y="3463637"/>
            <a:ext cx="457200" cy="2493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100946" y="4627418"/>
            <a:ext cx="457200" cy="2493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42509" y="5846618"/>
            <a:ext cx="457200" cy="2493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628" y="587828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41B6"/>
                </a:solidFill>
                <a:latin typeface="Georgia" pitchFamily="18" charset="0"/>
              </a:rPr>
              <a:t>Плюсы  и минусы  методики</a:t>
            </a:r>
            <a:endParaRPr lang="ru-RU" sz="2400" b="1" dirty="0">
              <a:solidFill>
                <a:srgbClr val="0041B6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2776" y="1423126"/>
          <a:ext cx="7733212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6606"/>
                <a:gridCol w="3866606"/>
              </a:tblGrid>
              <a:tr h="3763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«+»</a:t>
                      </a:r>
                      <a:endParaRPr lang="ru-RU" sz="2000" b="1" dirty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«-»</a:t>
                      </a:r>
                      <a:endParaRPr lang="ru-RU" sz="2000" b="1" dirty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2713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Быстрое и образное рассмотрение больших по объему тем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Развитие </a:t>
                      </a:r>
                      <a:r>
                        <a:rPr lang="ru-RU" sz="2000" dirty="0" err="1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метапредметных</a:t>
                      </a:r>
                      <a:r>
                        <a:rPr lang="ru-RU" sz="2000" baseline="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 компетенций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aseline="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Соответствие ФГОС последнего поколения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Интерес учащихся</a:t>
                      </a:r>
                      <a:endParaRPr lang="ru-RU" sz="2000" dirty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Долгая и объемная предварительная подготовка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Подразумевает хорошее владение материалом  учащихся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Может занять гораздо больше времени,</a:t>
                      </a:r>
                      <a:r>
                        <a:rPr lang="ru-RU" sz="2000" baseline="0" dirty="0" smtClean="0">
                          <a:solidFill>
                            <a:srgbClr val="0041B6"/>
                          </a:solidFill>
                          <a:latin typeface="Georgia" pitchFamily="18" charset="0"/>
                        </a:rPr>
                        <a:t> чем запланировано</a:t>
                      </a:r>
                      <a:endParaRPr lang="ru-RU" sz="2000" dirty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6353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41B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1196" y="2720196"/>
            <a:ext cx="2590801" cy="191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09019" y="235974"/>
            <a:ext cx="408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Древний Египет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s://data12.proshkolu.ru/content/media/pic/std/6000000/5613000/5612453-889f9e40150b9af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713" y="668961"/>
            <a:ext cx="759125" cy="17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81113/pzk/kisspng-ancient-egypt-lower-egypt-upper-egypt-early-dynast-fasciculusdouble-crown-svg-vicipaedia-5beb1466696d41.3578053315421328384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173" y="823375"/>
            <a:ext cx="1676400" cy="1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17.radikal.ru/i410/1309/ca/e7ea60bc39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5140" y="824991"/>
            <a:ext cx="1691134" cy="13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opwar.ru/uploads/posts/2017-07/1499879302_3.-egypt2011_15-1229_abusimbe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3162" y="2661518"/>
            <a:ext cx="2152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geographyofrussia.com/wp-content/uploads/2010/04/landscape-egyptian-pyramids-backgrounds-wallpaper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2485" y="2707345"/>
            <a:ext cx="2038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oollib.xyz/i/63/289263/i_03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9909" y="2656937"/>
            <a:ext cx="2087593" cy="19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versiya.info/uploads/posts/2018-08/1534314550_egyptian-hieroglyphics-wallpaper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9738" y="4787660"/>
            <a:ext cx="1968081" cy="189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p12.nevsepic.com.ua/72/1352916206--2700--2400-scribe-saqqara-vgyo-dynastie-calcaire-peint-egypte-antiqu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0389" y="4675516"/>
            <a:ext cx="1809211" cy="18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vatars.mds.yandex.net/get-pdb/940654/89d23ef0-cbff-40b9-ad63-87f6647fcdda/s120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7252" y="4813540"/>
            <a:ext cx="1769314" cy="19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Задание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Определить тему </a:t>
            </a:r>
            <a:r>
              <a:rPr lang="ru-RU" dirty="0" err="1" smtClean="0"/>
              <a:t>кроссенса</a:t>
            </a:r>
            <a:r>
              <a:rPr lang="ru-RU" dirty="0" smtClean="0"/>
              <a:t>;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Найди смысловые связи между предложенными иллюстрациями;                  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Расположить иллюстрации в правильной смысловой последовательности на  поле  </a:t>
            </a:r>
            <a:r>
              <a:rPr lang="ru-RU" dirty="0" err="1" smtClean="0"/>
              <a:t>кроссенса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Представить свою работу, указав взаимосвязи  центральной иллюстрации (№5) по кресту и взаимосвязи между иллюстрациями по периметру.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380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Задание: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Учитель</cp:lastModifiedBy>
  <cp:revision>146</cp:revision>
  <dcterms:created xsi:type="dcterms:W3CDTF">2016-11-18T14:12:19Z</dcterms:created>
  <dcterms:modified xsi:type="dcterms:W3CDTF">2020-02-19T09:23:20Z</dcterms:modified>
</cp:coreProperties>
</file>