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769" autoAdjust="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40.wmf"/><Relationship Id="rId18" Type="http://schemas.openxmlformats.org/officeDocument/2006/relationships/image" Target="../media/image4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12" Type="http://schemas.openxmlformats.org/officeDocument/2006/relationships/image" Target="../media/image39.wmf"/><Relationship Id="rId17" Type="http://schemas.openxmlformats.org/officeDocument/2006/relationships/image" Target="../media/image44.wmf"/><Relationship Id="rId2" Type="http://schemas.openxmlformats.org/officeDocument/2006/relationships/image" Target="../media/image29.wmf"/><Relationship Id="rId16" Type="http://schemas.openxmlformats.org/officeDocument/2006/relationships/image" Target="../media/image43.wmf"/><Relationship Id="rId20" Type="http://schemas.openxmlformats.org/officeDocument/2006/relationships/image" Target="../media/image47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32.wmf"/><Relationship Id="rId15" Type="http://schemas.openxmlformats.org/officeDocument/2006/relationships/image" Target="../media/image42.wmf"/><Relationship Id="rId10" Type="http://schemas.openxmlformats.org/officeDocument/2006/relationships/image" Target="../media/image37.wmf"/><Relationship Id="rId19" Type="http://schemas.openxmlformats.org/officeDocument/2006/relationships/image" Target="../media/image46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Relationship Id="rId14" Type="http://schemas.openxmlformats.org/officeDocument/2006/relationships/image" Target="../media/image4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7C30-31B9-40B1-8E08-AB9B7B818A0B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E550D57-6018-4F3A-96D2-742AFB0D1E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7C30-31B9-40B1-8E08-AB9B7B818A0B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0D57-6018-4F3A-96D2-742AFB0D1E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7C30-31B9-40B1-8E08-AB9B7B818A0B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0D57-6018-4F3A-96D2-742AFB0D1E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7C30-31B9-40B1-8E08-AB9B7B818A0B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E550D57-6018-4F3A-96D2-742AFB0D1E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7C30-31B9-40B1-8E08-AB9B7B818A0B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0D57-6018-4F3A-96D2-742AFB0D1E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7C30-31B9-40B1-8E08-AB9B7B818A0B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0D57-6018-4F3A-96D2-742AFB0D1E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7C30-31B9-40B1-8E08-AB9B7B818A0B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E550D57-6018-4F3A-96D2-742AFB0D1E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7C30-31B9-40B1-8E08-AB9B7B818A0B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0D57-6018-4F3A-96D2-742AFB0D1E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7C30-31B9-40B1-8E08-AB9B7B818A0B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0D57-6018-4F3A-96D2-742AFB0D1E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7C30-31B9-40B1-8E08-AB9B7B818A0B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0D57-6018-4F3A-96D2-742AFB0D1E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7C30-31B9-40B1-8E08-AB9B7B818A0B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0D57-6018-4F3A-96D2-742AFB0D1E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5E47C30-31B9-40B1-8E08-AB9B7B818A0B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E550D57-6018-4F3A-96D2-742AFB0D1E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1.bin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2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oleObject" Target="../embeddings/oleObject40.bin"/><Relationship Id="rId18" Type="http://schemas.openxmlformats.org/officeDocument/2006/relationships/oleObject" Target="../embeddings/oleObject45.bin"/><Relationship Id="rId3" Type="http://schemas.openxmlformats.org/officeDocument/2006/relationships/oleObject" Target="../embeddings/oleObject30.bin"/><Relationship Id="rId21" Type="http://schemas.openxmlformats.org/officeDocument/2006/relationships/oleObject" Target="../embeddings/oleObject48.bin"/><Relationship Id="rId7" Type="http://schemas.openxmlformats.org/officeDocument/2006/relationships/oleObject" Target="../embeddings/oleObject34.bin"/><Relationship Id="rId12" Type="http://schemas.openxmlformats.org/officeDocument/2006/relationships/oleObject" Target="../embeddings/oleObject39.bin"/><Relationship Id="rId1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3.bin"/><Relationship Id="rId20" Type="http://schemas.openxmlformats.org/officeDocument/2006/relationships/oleObject" Target="../embeddings/oleObject47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3.bin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42.bin"/><Relationship Id="rId10" Type="http://schemas.openxmlformats.org/officeDocument/2006/relationships/oleObject" Target="../embeddings/oleObject37.bin"/><Relationship Id="rId19" Type="http://schemas.openxmlformats.org/officeDocument/2006/relationships/oleObject" Target="../embeddings/oleObject46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Relationship Id="rId14" Type="http://schemas.openxmlformats.org/officeDocument/2006/relationships/oleObject" Target="../embeddings/oleObject41.bin"/><Relationship Id="rId22" Type="http://schemas.openxmlformats.org/officeDocument/2006/relationships/oleObject" Target="../embeddings/oleObject4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643578"/>
            <a:ext cx="9753608" cy="882650"/>
          </a:xfrm>
        </p:spPr>
        <p:txBody>
          <a:bodyPr/>
          <a:lstStyle/>
          <a:p>
            <a:r>
              <a:rPr lang="ru-RU" dirty="0" smtClean="0">
                <a:ln>
                  <a:solidFill>
                    <a:srgbClr val="FF0000"/>
                  </a:solidFill>
                </a:ln>
              </a:rPr>
              <a:t>Квадратные корни</a:t>
            </a:r>
            <a:endParaRPr lang="ru-RU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357166"/>
            <a:ext cx="8715436" cy="925514"/>
          </a:xfrm>
          <a:noFill/>
          <a:ln>
            <a:solidFill>
              <a:srgbClr val="FF0000"/>
            </a:solidFill>
          </a:ln>
        </p:spPr>
        <p:txBody>
          <a:bodyPr>
            <a:prstTxWarp prst="textDeflate">
              <a:avLst/>
            </a:prstTxWarp>
            <a:normAutofit/>
          </a:bodyPr>
          <a:lstStyle/>
          <a:p>
            <a:pPr algn="ctr"/>
            <a:r>
              <a:rPr lang="ru-RU" sz="2800" b="1" cap="none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Вычислите значения выражений</a:t>
            </a:r>
            <a:endParaRPr lang="ru-RU" sz="2800" b="1" cap="none" spc="300" dirty="0">
              <a:ln w="11430" cmpd="sng">
                <a:solidFill>
                  <a:srgbClr val="C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8891547" y="666750"/>
            <a:ext cx="45719" cy="639762"/>
          </a:xfrm>
          <a:noFill/>
          <a:ln>
            <a:solidFill>
              <a:srgbClr val="FFFF66"/>
            </a:solidFill>
          </a:ln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57158" y="1285860"/>
            <a:ext cx="4290556" cy="442915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ChangeAspect="1"/>
          </p:cNvGraphicFramePr>
          <p:nvPr>
            <p:ph sz="quarter" idx="4"/>
          </p:nvPr>
        </p:nvGraphicFramePr>
        <p:xfrm>
          <a:off x="6072188" y="2428875"/>
          <a:ext cx="1425575" cy="2693988"/>
        </p:xfrm>
        <a:graphic>
          <a:graphicData uri="http://schemas.openxmlformats.org/presentationml/2006/ole">
            <p:oleObj spid="_x0000_s1026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7" name="Формула" r:id="rId4" imgW="114120" imgH="21564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428596" y="2214554"/>
          <a:ext cx="2571768" cy="571504"/>
        </p:xfrm>
        <a:graphic>
          <a:graphicData uri="http://schemas.openxmlformats.org/presentationml/2006/ole">
            <p:oleObj spid="_x0000_s1032" name="Формула" r:id="rId5" imgW="1002960" imgH="24120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428596" y="2857496"/>
          <a:ext cx="2428892" cy="571504"/>
        </p:xfrm>
        <a:graphic>
          <a:graphicData uri="http://schemas.openxmlformats.org/presentationml/2006/ole">
            <p:oleObj spid="_x0000_s1033" name="Формула" r:id="rId6" imgW="838080" imgH="22860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500034" y="3429000"/>
          <a:ext cx="2786082" cy="1928826"/>
        </p:xfrm>
        <a:graphic>
          <a:graphicData uri="http://schemas.openxmlformats.org/presentationml/2006/ole">
            <p:oleObj spid="_x0000_s1034" name="Формула" r:id="rId7" imgW="1485720" imgH="774360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4714876" y="1714488"/>
          <a:ext cx="3643338" cy="3643338"/>
        </p:xfrm>
        <a:graphic>
          <a:graphicData uri="http://schemas.openxmlformats.org/presentationml/2006/ole">
            <p:oleObj spid="_x0000_s1035" name="Формула" r:id="rId8" imgW="1346040" imgH="1854000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500034" y="1714488"/>
          <a:ext cx="2000264" cy="514352"/>
        </p:xfrm>
        <a:graphic>
          <a:graphicData uri="http://schemas.openxmlformats.org/presentationml/2006/ole">
            <p:oleObj spid="_x0000_s1036" name="Формула" r:id="rId9" imgW="825480" imgH="228600" progId="Equation.3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1071538" y="2214554"/>
          <a:ext cx="914400" cy="215900"/>
        </p:xfrm>
        <a:graphic>
          <a:graphicData uri="http://schemas.openxmlformats.org/presentationml/2006/ole">
            <p:oleObj spid="_x0000_s1037" name="Формула" r:id="rId10" imgW="114120" imgH="215640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1038" name="Формула" r:id="rId11" imgW="114120" imgH="215640" progId="Equation.3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39" name="Формула" r:id="rId12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14346"/>
          </a:xfrm>
        </p:spPr>
        <p:txBody>
          <a:bodyPr>
            <a:prstTxWarp prst="textCanUp">
              <a:avLst/>
            </a:prstTxWarp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Найди ошибку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28596" y="1357298"/>
          <a:ext cx="2781300" cy="2071687"/>
        </p:xfrm>
        <a:graphic>
          <a:graphicData uri="http://schemas.openxmlformats.org/presentationml/2006/ole">
            <p:oleObj spid="_x0000_s2050" name="Формула" r:id="rId3" imgW="1854000" imgH="125712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214678" y="2643182"/>
          <a:ext cx="2786082" cy="1500198"/>
        </p:xfrm>
        <a:graphic>
          <a:graphicData uri="http://schemas.openxmlformats.org/presentationml/2006/ole">
            <p:oleObj spid="_x0000_s2051" name="Формула" r:id="rId4" imgW="1485720" imgH="76176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715008" y="1285860"/>
          <a:ext cx="3071834" cy="1714512"/>
        </p:xfrm>
        <a:graphic>
          <a:graphicData uri="http://schemas.openxmlformats.org/presentationml/2006/ole">
            <p:oleObj spid="_x0000_s2052" name="Формула" r:id="rId5" imgW="1981080" imgH="95220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0" y="4071942"/>
          <a:ext cx="9144000" cy="928694"/>
        </p:xfrm>
        <a:graphic>
          <a:graphicData uri="http://schemas.openxmlformats.org/presentationml/2006/ole">
            <p:oleObj spid="_x0000_s2053" name="Формула" r:id="rId6" imgW="3365280" imgH="279360" progId="Equation.3">
              <p:embed/>
            </p:oleObj>
          </a:graphicData>
        </a:graphic>
      </p:graphicFrame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71501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                                                                                                   </a:t>
            </a:r>
            <a:r>
              <a:rPr lang="ru-RU" sz="2000" dirty="0" smtClean="0"/>
              <a:t>       </a:t>
            </a:r>
          </a:p>
          <a:p>
            <a:pPr>
              <a:buNone/>
            </a:pPr>
            <a:endParaRPr lang="ru-RU" dirty="0" smtClean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3714744" y="2571744"/>
          <a:ext cx="3095625" cy="1951038"/>
        </p:xfrm>
        <a:graphic>
          <a:graphicData uri="http://schemas.openxmlformats.org/presentationml/2006/ole">
            <p:oleObj spid="_x0000_s2054" name="Формула" r:id="rId7" imgW="1650960" imgH="990360" progId="Equation.3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214282" y="1214422"/>
          <a:ext cx="2762250" cy="2051050"/>
        </p:xfrm>
        <a:graphic>
          <a:graphicData uri="http://schemas.openxmlformats.org/presentationml/2006/ole">
            <p:oleObj spid="_x0000_s2055" name="Формула" r:id="rId8" imgW="1841400" imgH="1244520" progId="Equation.3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6000760" y="1214422"/>
          <a:ext cx="2933700" cy="1668463"/>
        </p:xfrm>
        <a:graphic>
          <a:graphicData uri="http://schemas.openxmlformats.org/presentationml/2006/ole">
            <p:oleObj spid="_x0000_s2056" name="Формула" r:id="rId9" imgW="1892160" imgH="927000" progId="Equation.3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214282" y="4929198"/>
          <a:ext cx="8786874" cy="807786"/>
        </p:xfrm>
        <a:graphic>
          <a:graphicData uri="http://schemas.openxmlformats.org/presentationml/2006/ole">
            <p:oleObj spid="_x0000_s2057" name="Формула" r:id="rId10" imgW="365760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642942"/>
          </a:xfrm>
        </p:spPr>
        <p:txBody>
          <a:bodyPr>
            <a:prstTxWarp prst="textDeflateTop">
              <a:avLst>
                <a:gd name="adj" fmla="val 24788"/>
              </a:avLst>
            </a:prstTxWarp>
          </a:bodyPr>
          <a:lstStyle/>
          <a:p>
            <a:pPr algn="ctr"/>
            <a:r>
              <a:rPr lang="ru-RU" dirty="0" smtClean="0">
                <a:ln>
                  <a:solidFill>
                    <a:srgbClr val="FF0000"/>
                  </a:solidFill>
                </a:ln>
              </a:rPr>
              <a:t>Тестовые задания</a:t>
            </a:r>
            <a:endParaRPr lang="ru-RU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71501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1.Вынесите множитель из-под знака корня:</a:t>
            </a: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2.Найдите значение выражения:                                     при а =</a:t>
            </a: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3.Какое целое число заключено между числами           и           :   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             А.4       Б.16     В.3      Г.таких чисел нет</a:t>
            </a: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4. Найдите значение выражения:</a:t>
            </a: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5.Найдите значение выражения                      при   а =</a:t>
            </a: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6.Найдите значение выражения:</a:t>
            </a: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             1)15         2)5         3)3           4)1    </a:t>
            </a:r>
            <a:endParaRPr lang="ru-RU" sz="2000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928662" y="1428736"/>
          <a:ext cx="1500198" cy="428628"/>
        </p:xfrm>
        <a:graphic>
          <a:graphicData uri="http://schemas.openxmlformats.org/presentationml/2006/ole">
            <p:oleObj spid="_x0000_s3074" name="Формула" r:id="rId3" imgW="685800" imgH="22860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572000" y="3571876"/>
          <a:ext cx="2428892" cy="428628"/>
        </p:xfrm>
        <a:graphic>
          <a:graphicData uri="http://schemas.openxmlformats.org/presentationml/2006/ole">
            <p:oleObj spid="_x0000_s3075" name="Формула" r:id="rId4" imgW="1180800" imgH="22860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6143636" y="2571744"/>
          <a:ext cx="428628" cy="442914"/>
        </p:xfrm>
        <a:graphic>
          <a:graphicData uri="http://schemas.openxmlformats.org/presentationml/2006/ole">
            <p:oleObj spid="_x0000_s3077" name="Формула" r:id="rId5" imgW="291960" imgH="22860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7000892" y="2571744"/>
          <a:ext cx="571504" cy="442914"/>
        </p:xfrm>
        <a:graphic>
          <a:graphicData uri="http://schemas.openxmlformats.org/presentationml/2006/ole">
            <p:oleObj spid="_x0000_s3078" name="Формула" r:id="rId6" imgW="304560" imgH="22860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4500562" y="4214818"/>
          <a:ext cx="928694" cy="785818"/>
        </p:xfrm>
        <a:graphic>
          <a:graphicData uri="http://schemas.openxmlformats.org/presentationml/2006/ole">
            <p:oleObj spid="_x0000_s3079" name="Формула" r:id="rId7" imgW="406080" imgH="43164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6643702" y="4357694"/>
          <a:ext cx="500066" cy="428628"/>
        </p:xfrm>
        <a:graphic>
          <a:graphicData uri="http://schemas.openxmlformats.org/presentationml/2006/ole">
            <p:oleObj spid="_x0000_s3080" name="Формула" r:id="rId8" imgW="228600" imgH="22860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4429124" y="5000636"/>
          <a:ext cx="1000132" cy="785818"/>
        </p:xfrm>
        <a:graphic>
          <a:graphicData uri="http://schemas.openxmlformats.org/presentationml/2006/ole">
            <p:oleObj spid="_x0000_s3081" name="Формула" r:id="rId9" imgW="507960" imgH="43164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5000628" y="1714488"/>
          <a:ext cx="1071570" cy="717552"/>
        </p:xfrm>
        <a:graphic>
          <a:graphicData uri="http://schemas.openxmlformats.org/presentationml/2006/ole">
            <p:oleObj spid="_x0000_s3082" name="Формула" r:id="rId10" imgW="647640" imgH="43164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7572396" y="1857364"/>
          <a:ext cx="428628" cy="371476"/>
        </p:xfrm>
        <a:graphic>
          <a:graphicData uri="http://schemas.openxmlformats.org/presentationml/2006/ole">
            <p:oleObj spid="_x0000_s3083" name="Формула" r:id="rId11" imgW="3427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urveUp">
              <a:avLst/>
            </a:prstTxWarp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glow rad="101600">
                    <a:srgbClr val="00B0F0">
                      <a:alpha val="60000"/>
                    </a:srgbClr>
                  </a:glow>
                  <a:reflection blurRad="12700" stA="48000" endA="300" endPos="55000" dir="5400000" sy="-90000" algn="bl" rotWithShape="0"/>
                </a:effectLst>
              </a:rPr>
              <a:t>Ответы к тестам</a:t>
            </a:r>
            <a:endParaRPr lang="ru-RU" dirty="0">
              <a:solidFill>
                <a:srgbClr val="FF0000"/>
              </a:solidFill>
              <a:effectLst>
                <a:glow rad="101600">
                  <a:srgbClr val="00B0F0">
                    <a:alpha val="60000"/>
                  </a:srgbClr>
                </a:glo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1)   </a:t>
            </a:r>
            <a:r>
              <a:rPr lang="ru-RU" sz="3600" dirty="0" smtClean="0">
                <a:solidFill>
                  <a:srgbClr val="0070C0"/>
                </a:solidFill>
              </a:rPr>
              <a:t>12</a:t>
            </a:r>
            <a:endParaRPr lang="ru-RU" sz="3600" dirty="0" smtClean="0">
              <a:solidFill>
                <a:srgbClr val="0070C0"/>
              </a:solidFill>
            </a:endParaRPr>
          </a:p>
          <a:p>
            <a:pPr marL="514350" indent="-514350"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2)   </a:t>
            </a:r>
          </a:p>
          <a:p>
            <a:pPr marL="514350" indent="-514350"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3) А.4</a:t>
            </a:r>
          </a:p>
          <a:p>
            <a:pPr marL="514350" indent="-514350"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4)180</a:t>
            </a:r>
          </a:p>
          <a:p>
            <a:pPr marL="514350" indent="-514350"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5)   9</a:t>
            </a:r>
          </a:p>
          <a:p>
            <a:pPr marL="514350" indent="-514350"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6)  3</a:t>
            </a:r>
            <a:endParaRPr lang="ru-RU" sz="3600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643042" y="1571612"/>
          <a:ext cx="571504" cy="571504"/>
        </p:xfrm>
        <a:graphic>
          <a:graphicData uri="http://schemas.openxmlformats.org/presentationml/2006/ole">
            <p:oleObj spid="_x0000_s17410" name="Формула" r:id="rId3" imgW="291960" imgH="22860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000100" y="2143116"/>
          <a:ext cx="571504" cy="714380"/>
        </p:xfrm>
        <a:graphic>
          <a:graphicData uri="http://schemas.openxmlformats.org/presentationml/2006/ole">
            <p:oleObj spid="_x0000_s17411" name="Формула" r:id="rId4" imgW="3682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571504"/>
          </a:xfrm>
        </p:spPr>
        <p:txBody>
          <a:bodyPr>
            <a:prstTxWarp prst="textInflateBottom">
              <a:avLst/>
            </a:prstTxWarp>
            <a:normAutofit fontScale="90000"/>
          </a:bodyPr>
          <a:lstStyle/>
          <a:p>
            <a:pPr algn="ctr"/>
            <a:r>
              <a:rPr lang="ru-RU" dirty="0" smtClean="0">
                <a:ln>
                  <a:solidFill>
                    <a:srgbClr val="C00000"/>
                  </a:solidFill>
                </a:ln>
              </a:rPr>
              <a:t>Самостоятельная работа</a:t>
            </a:r>
            <a:endParaRPr lang="ru-RU" dirty="0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8991600" cy="5786454"/>
          </a:xfrm>
        </p:spPr>
        <p:txBody>
          <a:bodyPr numCol="2">
            <a:normAutofit fontScale="92500" lnSpcReduction="20000"/>
          </a:bodyPr>
          <a:lstStyle/>
          <a:p>
            <a:pPr>
              <a:buNone/>
            </a:pPr>
            <a:r>
              <a:rPr lang="ru-RU" sz="2000" dirty="0" smtClean="0"/>
              <a:t>                   1 вариант</a:t>
            </a:r>
          </a:p>
          <a:p>
            <a:pPr>
              <a:buNone/>
            </a:pPr>
            <a:r>
              <a:rPr lang="ru-RU" sz="2000" dirty="0" smtClean="0"/>
              <a:t> № 1 Вычислить:</a:t>
            </a:r>
          </a:p>
          <a:p>
            <a:pPr>
              <a:lnSpc>
                <a:spcPct val="110000"/>
              </a:lnSpc>
              <a:buFont typeface="Courier New" pitchFamily="49" charset="0"/>
              <a:buChar char="o"/>
            </a:pPr>
            <a:r>
              <a:rPr lang="ru-RU" sz="2000" dirty="0" smtClean="0"/>
              <a:t>а)</a:t>
            </a:r>
          </a:p>
          <a:p>
            <a:pPr>
              <a:buFont typeface="Courier New" pitchFamily="49" charset="0"/>
              <a:buChar char="o"/>
            </a:pPr>
            <a:endParaRPr lang="ru-RU" sz="2000" dirty="0" smtClean="0"/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б)</a:t>
            </a:r>
          </a:p>
          <a:p>
            <a:pPr>
              <a:buFont typeface="Courier New" pitchFamily="49" charset="0"/>
              <a:buChar char="o"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в)</a:t>
            </a:r>
          </a:p>
          <a:p>
            <a:pPr>
              <a:buFont typeface="Courier New" pitchFamily="49" charset="0"/>
              <a:buChar char="o"/>
            </a:pPr>
            <a:endParaRPr lang="ru-RU" sz="2000" dirty="0" smtClean="0"/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г)</a:t>
            </a:r>
          </a:p>
          <a:p>
            <a:pPr>
              <a:buNone/>
            </a:pPr>
            <a:r>
              <a:rPr lang="ru-RU" sz="2000" dirty="0" smtClean="0"/>
              <a:t>№ 2 Внесите под знак корня: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а)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б)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в)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№ 3 Вынесите из-под корня: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а)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б)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в)</a:t>
            </a:r>
          </a:p>
          <a:p>
            <a:pPr>
              <a:buNone/>
            </a:pPr>
            <a:endParaRPr lang="ru-RU" sz="2000" dirty="0" smtClean="0"/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2 вариант</a:t>
            </a:r>
          </a:p>
          <a:p>
            <a:pPr>
              <a:buNone/>
            </a:pPr>
            <a:r>
              <a:rPr lang="ru-RU" sz="2000" dirty="0" smtClean="0"/>
              <a:t> № 1 Вычислить: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а)</a:t>
            </a:r>
          </a:p>
          <a:p>
            <a:pPr>
              <a:buFont typeface="Courier New" pitchFamily="49" charset="0"/>
              <a:buChar char="o"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б)</a:t>
            </a:r>
          </a:p>
          <a:p>
            <a:pPr>
              <a:buNone/>
            </a:pPr>
            <a:endParaRPr lang="ru-RU" sz="2000" dirty="0" smtClean="0"/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в)</a:t>
            </a:r>
          </a:p>
          <a:p>
            <a:pPr>
              <a:buFont typeface="Courier New" pitchFamily="49" charset="0"/>
              <a:buChar char="o"/>
            </a:pPr>
            <a:endParaRPr lang="ru-RU" sz="2000" dirty="0" smtClean="0"/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г)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№ 2 Внесите под знак корня: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а)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б)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в)</a:t>
            </a:r>
          </a:p>
          <a:p>
            <a:pPr>
              <a:buFont typeface="Courier New" pitchFamily="49" charset="0"/>
              <a:buChar char="o"/>
            </a:pPr>
            <a:endParaRPr lang="ru-RU" sz="2000" dirty="0" smtClean="0"/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№ 3 Вынесите из-под корня: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а)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б)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в)</a:t>
            </a:r>
          </a:p>
          <a:p>
            <a:pPr algn="ctr">
              <a:buFont typeface="Courier New" pitchFamily="49" charset="0"/>
              <a:buChar char="o"/>
            </a:pP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714348" y="1571612"/>
          <a:ext cx="571504" cy="396876"/>
        </p:xfrm>
        <a:graphic>
          <a:graphicData uri="http://schemas.openxmlformats.org/presentationml/2006/ole">
            <p:oleObj spid="_x0000_s4098" name="Формула" r:id="rId3" imgW="431640" imgH="25380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214942" y="1643050"/>
          <a:ext cx="642942" cy="357190"/>
        </p:xfrm>
        <a:graphic>
          <a:graphicData uri="http://schemas.openxmlformats.org/presentationml/2006/ole">
            <p:oleObj spid="_x0000_s4099" name="Формула" r:id="rId4" imgW="406080" imgH="2538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714348" y="2071678"/>
          <a:ext cx="571504" cy="571504"/>
        </p:xfrm>
        <a:graphic>
          <a:graphicData uri="http://schemas.openxmlformats.org/presentationml/2006/ole">
            <p:oleObj spid="_x0000_s4100" name="Формула" r:id="rId5" imgW="330120" imgH="44424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143504" y="2071678"/>
          <a:ext cx="642942" cy="587376"/>
        </p:xfrm>
        <a:graphic>
          <a:graphicData uri="http://schemas.openxmlformats.org/presentationml/2006/ole">
            <p:oleObj spid="_x0000_s4101" name="Формула" r:id="rId6" imgW="393480" imgH="44424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714348" y="2643182"/>
          <a:ext cx="785818" cy="515938"/>
        </p:xfrm>
        <a:graphic>
          <a:graphicData uri="http://schemas.openxmlformats.org/presentationml/2006/ole">
            <p:oleObj spid="_x0000_s4102" name="Формула" r:id="rId7" imgW="660240" imgH="44424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5072066" y="2714620"/>
          <a:ext cx="928694" cy="515938"/>
        </p:xfrm>
        <a:graphic>
          <a:graphicData uri="http://schemas.openxmlformats.org/presentationml/2006/ole">
            <p:oleObj spid="_x0000_s4103" name="Формула" r:id="rId8" imgW="736560" imgH="44424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714348" y="3143248"/>
          <a:ext cx="1071570" cy="587376"/>
        </p:xfrm>
        <a:graphic>
          <a:graphicData uri="http://schemas.openxmlformats.org/presentationml/2006/ole">
            <p:oleObj spid="_x0000_s4104" name="Формула" r:id="rId9" imgW="838080" imgH="44424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5143504" y="3214686"/>
          <a:ext cx="1071570" cy="515938"/>
        </p:xfrm>
        <a:graphic>
          <a:graphicData uri="http://schemas.openxmlformats.org/presentationml/2006/ole">
            <p:oleObj spid="_x0000_s4105" name="Формула" r:id="rId10" imgW="838080" imgH="44424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714348" y="3929066"/>
          <a:ext cx="714380" cy="357190"/>
        </p:xfrm>
        <a:graphic>
          <a:graphicData uri="http://schemas.openxmlformats.org/presentationml/2006/ole">
            <p:oleObj spid="_x0000_s4106" name="Формула" r:id="rId11" imgW="419040" imgH="22860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785786" y="4214818"/>
          <a:ext cx="500066" cy="357190"/>
        </p:xfrm>
        <a:graphic>
          <a:graphicData uri="http://schemas.openxmlformats.org/presentationml/2006/ole">
            <p:oleObj spid="_x0000_s4107" name="Формула" r:id="rId12" imgW="317160" imgH="21564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785786" y="4500570"/>
          <a:ext cx="785818" cy="642942"/>
        </p:xfrm>
        <a:graphic>
          <a:graphicData uri="http://schemas.openxmlformats.org/presentationml/2006/ole">
            <p:oleObj spid="_x0000_s4108" name="Формула" r:id="rId13" imgW="520560" imgH="39348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5072066" y="3857628"/>
          <a:ext cx="571504" cy="358776"/>
        </p:xfrm>
        <a:graphic>
          <a:graphicData uri="http://schemas.openxmlformats.org/presentationml/2006/ole">
            <p:oleObj spid="_x0000_s4109" name="Формула" r:id="rId14" imgW="419040" imgH="215640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5214942" y="4143380"/>
          <a:ext cx="571504" cy="428628"/>
        </p:xfrm>
        <a:graphic>
          <a:graphicData uri="http://schemas.openxmlformats.org/presentationml/2006/ole">
            <p:oleObj spid="_x0000_s4110" name="Формула" r:id="rId15" imgW="304560" imgH="228600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5214942" y="4572008"/>
          <a:ext cx="785818" cy="642942"/>
        </p:xfrm>
        <a:graphic>
          <a:graphicData uri="http://schemas.openxmlformats.org/presentationml/2006/ole">
            <p:oleObj spid="_x0000_s4111" name="Формула" r:id="rId16" imgW="533160" imgH="393480" progId="Equation.3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928662" y="5429264"/>
          <a:ext cx="714380" cy="325438"/>
        </p:xfrm>
        <a:graphic>
          <a:graphicData uri="http://schemas.openxmlformats.org/presentationml/2006/ole">
            <p:oleObj spid="_x0000_s4112" name="Формула" r:id="rId17" imgW="609480" imgH="253800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857224" y="5715016"/>
          <a:ext cx="857256" cy="357190"/>
        </p:xfrm>
        <a:graphic>
          <a:graphicData uri="http://schemas.openxmlformats.org/presentationml/2006/ole">
            <p:oleObj spid="_x0000_s4113" name="Формула" r:id="rId18" imgW="723600" imgH="279360" progId="Equation.3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785786" y="6000768"/>
          <a:ext cx="1000132" cy="428628"/>
        </p:xfrm>
        <a:graphic>
          <a:graphicData uri="http://schemas.openxmlformats.org/presentationml/2006/ole">
            <p:oleObj spid="_x0000_s4114" name="Формула" r:id="rId19" imgW="583920" imgH="253800" progId="Equation.3">
              <p:embed/>
            </p:oleObj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5072066" y="5357826"/>
          <a:ext cx="857256" cy="350838"/>
        </p:xfrm>
        <a:graphic>
          <a:graphicData uri="http://schemas.openxmlformats.org/presentationml/2006/ole">
            <p:oleObj spid="_x0000_s4115" name="Формула" r:id="rId20" imgW="634680" imgH="279360" progId="Equation.3">
              <p:embed/>
            </p:oleObj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5143504" y="5715016"/>
          <a:ext cx="928694" cy="350838"/>
        </p:xfrm>
        <a:graphic>
          <a:graphicData uri="http://schemas.openxmlformats.org/presentationml/2006/ole">
            <p:oleObj spid="_x0000_s4116" name="Формула" r:id="rId21" imgW="711000" imgH="279360" progId="Equation.3">
              <p:embed/>
            </p:oleObj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5214942" y="6072206"/>
          <a:ext cx="857256" cy="422276"/>
        </p:xfrm>
        <a:graphic>
          <a:graphicData uri="http://schemas.openxmlformats.org/presentationml/2006/ole">
            <p:oleObj spid="_x0000_s4117" name="Формула" r:id="rId22" imgW="60948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000"/>
                            </p:stCondLst>
                            <p:childTnLst>
                              <p:par>
                                <p:cTn id="8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000"/>
                            </p:stCondLst>
                            <p:childTnLst>
                              <p:par>
                                <p:cTn id="8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3000"/>
                            </p:stCondLst>
                            <p:childTnLst>
                              <p:par>
                                <p:cTn id="9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7000"/>
                            </p:stCondLst>
                            <p:childTnLst>
                              <p:par>
                                <p:cTn id="12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3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9000"/>
                            </p:stCondLst>
                            <p:childTnLst>
                              <p:par>
                                <p:cTn id="13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4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1000"/>
                            </p:stCondLst>
                            <p:childTnLst>
                              <p:par>
                                <p:cTn id="15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2000"/>
                            </p:stCondLst>
                            <p:childTnLst>
                              <p:par>
                                <p:cTn id="15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3000"/>
                            </p:stCondLst>
                            <p:childTnLst>
                              <p:par>
                                <p:cTn id="16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4000"/>
                            </p:stCondLst>
                            <p:childTnLst>
                              <p:par>
                                <p:cTn id="17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18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26000"/>
                            </p:stCondLst>
                            <p:childTnLst>
                              <p:par>
                                <p:cTn id="18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27000"/>
                            </p:stCondLst>
                            <p:childTnLst>
                              <p:par>
                                <p:cTn id="19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8000"/>
                            </p:stCondLst>
                            <p:childTnLst>
                              <p:par>
                                <p:cTn id="20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369</TotalTime>
  <Words>164</Words>
  <Application>Microsoft Office PowerPoint</Application>
  <PresentationFormat>Экран (4:3)</PresentationFormat>
  <Paragraphs>67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Трек</vt:lpstr>
      <vt:lpstr>Формула</vt:lpstr>
      <vt:lpstr>Квадратные корни</vt:lpstr>
      <vt:lpstr>Найди ошибку</vt:lpstr>
      <vt:lpstr>Тестовые задания</vt:lpstr>
      <vt:lpstr>Ответы к тестам</vt:lpstr>
      <vt:lpstr>Самостоятельная работа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38</cp:revision>
  <dcterms:created xsi:type="dcterms:W3CDTF">2001-12-31T19:53:05Z</dcterms:created>
  <dcterms:modified xsi:type="dcterms:W3CDTF">2001-12-31T19:06:41Z</dcterms:modified>
</cp:coreProperties>
</file>