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44966C37-CE6A-499E-92AE-8DB441494BD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4966C37-CE6A-499E-92AE-8DB441494BD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4966C37-CE6A-499E-92AE-8DB441494BD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4966C37-CE6A-499E-92AE-8DB441494B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705E9B3-EAB4-4909-97E0-748863FE2BC5}" type="datetimeFigureOut">
              <a:rPr lang="ru-RU" smtClean="0"/>
              <a:pPr/>
              <a:t>24.01.2011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4966C37-CE6A-499E-92AE-8DB441494BD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705E9B3-EAB4-4909-97E0-748863FE2BC5}" type="datetimeFigureOut">
              <a:rPr lang="ru-RU" smtClean="0"/>
              <a:pPr/>
              <a:t>24.01.2011</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4966C37-CE6A-499E-92AE-8DB441494BD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857364"/>
            <a:ext cx="4572032" cy="342902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Владимир</a:t>
            </a: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Ильич</a:t>
            </a:r>
            <a:r>
              <a:rPr lang="ru-RU"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Радкевич</a:t>
            </a:r>
            <a:b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8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ru-RU" sz="2700" dirty="0" smtClean="0"/>
              <a:t> «Поэзия всегда подспудна,</a:t>
            </a:r>
            <a:br>
              <a:rPr lang="ru-RU" sz="2700" dirty="0" smtClean="0"/>
            </a:br>
            <a:r>
              <a:rPr lang="ru-RU" sz="2700" dirty="0" smtClean="0"/>
              <a:t>Как под снегами звон ручья,</a:t>
            </a:r>
            <a:br>
              <a:rPr lang="ru-RU" sz="2700" dirty="0" smtClean="0"/>
            </a:br>
            <a:r>
              <a:rPr lang="ru-RU" sz="2700" dirty="0" smtClean="0"/>
              <a:t>И пересудам неподсудна,</a:t>
            </a:r>
            <a:br>
              <a:rPr lang="ru-RU" sz="2700" dirty="0" smtClean="0"/>
            </a:br>
            <a:r>
              <a:rPr lang="ru-RU" sz="2700" dirty="0" smtClean="0"/>
              <a:t>Поскольку собственность – ничья.»</a:t>
            </a:r>
            <a:r>
              <a:rPr lang="ru-RU" dirty="0" smtClean="0"/>
              <a:t/>
            </a:r>
            <a:br>
              <a:rPr lang="ru-RU" dirty="0" smtClean="0"/>
            </a:br>
            <a:endParaRPr lang="ru-RU" sz="4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5072066" y="1071546"/>
            <a:ext cx="3651910" cy="50720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file.jpg"/>
          <p:cNvPicPr>
            <a:picLocks noChangeAspect="1"/>
          </p:cNvPicPr>
          <p:nvPr/>
        </p:nvPicPr>
        <p:blipFill>
          <a:blip r:embed="rId2"/>
          <a:stretch>
            <a:fillRect/>
          </a:stretch>
        </p:blipFill>
        <p:spPr>
          <a:xfrm>
            <a:off x="4786314" y="500042"/>
            <a:ext cx="3857652" cy="5994447"/>
          </a:xfrm>
          <a:prstGeom prst="rect">
            <a:avLst/>
          </a:prstGeom>
        </p:spPr>
      </p:pic>
      <p:sp>
        <p:nvSpPr>
          <p:cNvPr id="3" name="Содержимое 2"/>
          <p:cNvSpPr>
            <a:spLocks noGrp="1"/>
          </p:cNvSpPr>
          <p:nvPr>
            <p:ph idx="1"/>
          </p:nvPr>
        </p:nvSpPr>
        <p:spPr>
          <a:xfrm>
            <a:off x="0" y="785794"/>
            <a:ext cx="4643438" cy="5715040"/>
          </a:xfrm>
        </p:spPr>
        <p:txBody>
          <a:bodyPr>
            <a:normAutofit fontScale="85000" lnSpcReduction="10000"/>
          </a:bodyPr>
          <a:lstStyle/>
          <a:p>
            <a:pPr algn="ctr">
              <a:buNone/>
            </a:pPr>
            <a:r>
              <a:rPr lang="ru-RU" dirty="0" smtClean="0"/>
              <a:t>...известный пермский поэт, творчество которого характеризуется ярко выраженной краеведческой направленностью содержания: в своих стихах он воспел Урал, Каму, Пермь и многие и многие объекты природы и культуры Прикамья, замечательных людей, ставших гордостью края.</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357158" y="3429000"/>
            <a:ext cx="8429684" cy="3143272"/>
          </a:xfrm>
        </p:spPr>
        <p:txBody>
          <a:bodyPr>
            <a:noAutofit/>
          </a:bodyPr>
          <a:lstStyle/>
          <a:p>
            <a:pPr algn="ctr">
              <a:buNone/>
            </a:pPr>
            <a:r>
              <a:rPr lang="ru-RU" sz="2400" dirty="0" smtClean="0"/>
              <a:t>..Родился в городе Белом Смоленской области. В 1941 году с семьей эвакуирован в Башкирию. В 1949 году окончил историко-филологический факультет Пермского государственного университета. Работал инспектором областного отдела культуры, заведующим сельским клубом, </a:t>
            </a:r>
            <a:r>
              <a:rPr lang="ru-RU" sz="2400" dirty="0" err="1" smtClean="0"/>
              <a:t>литсотрудником</a:t>
            </a:r>
            <a:r>
              <a:rPr lang="ru-RU" sz="2400" dirty="0" smtClean="0"/>
              <a:t> в газетах, корреспондентом областного радио. Печататься начал в 1947 году.</a:t>
            </a:r>
            <a:endParaRPr lang="ru-RU" sz="2400" dirty="0"/>
          </a:p>
        </p:txBody>
      </p:sp>
      <p:pic>
        <p:nvPicPr>
          <p:cNvPr id="2050" name="Picture 2"/>
          <p:cNvPicPr>
            <a:picLocks noChangeAspect="1" noChangeArrowheads="1"/>
          </p:cNvPicPr>
          <p:nvPr/>
        </p:nvPicPr>
        <p:blipFill>
          <a:blip r:embed="rId2"/>
          <a:srcRect/>
          <a:stretch>
            <a:fillRect/>
          </a:stretch>
        </p:blipFill>
        <p:spPr bwMode="auto">
          <a:xfrm>
            <a:off x="214282" y="214290"/>
            <a:ext cx="4129097" cy="3214710"/>
          </a:xfrm>
          <a:prstGeom prst="rect">
            <a:avLst/>
          </a:prstGeom>
          <a:ln>
            <a:noFill/>
          </a:ln>
          <a:effectLst>
            <a:softEdge rad="112500"/>
          </a:effectLst>
        </p:spPr>
      </p:pic>
      <p:pic>
        <p:nvPicPr>
          <p:cNvPr id="2051" name="Picture 3"/>
          <p:cNvPicPr>
            <a:picLocks noChangeAspect="1" noChangeArrowheads="1"/>
          </p:cNvPicPr>
          <p:nvPr/>
        </p:nvPicPr>
        <p:blipFill>
          <a:blip r:embed="rId3"/>
          <a:srcRect/>
          <a:stretch>
            <a:fillRect/>
          </a:stretch>
        </p:blipFill>
        <p:spPr bwMode="auto">
          <a:xfrm>
            <a:off x="4500562" y="214290"/>
            <a:ext cx="4429136" cy="321471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14744" y="428604"/>
            <a:ext cx="4997750" cy="6215106"/>
          </a:xfrm>
        </p:spPr>
        <p:txBody>
          <a:bodyPr>
            <a:normAutofit fontScale="92500" lnSpcReduction="20000"/>
          </a:bodyPr>
          <a:lstStyle/>
          <a:p>
            <a:pPr algn="ctr">
              <a:buNone/>
            </a:pPr>
            <a:r>
              <a:rPr lang="ru-RU" sz="2800" dirty="0" smtClean="0">
                <a:effectLst>
                  <a:outerShdw blurRad="38100" dist="38100" dir="2700000" algn="tl">
                    <a:srgbClr val="000000">
                      <a:alpha val="43137"/>
                    </a:srgbClr>
                  </a:outerShdw>
                </a:effectLst>
              </a:rPr>
              <a:t>Рождение первого сборника стихов поэта произошло при необычных обстоятельствах. К.В. Рождественская (ответственный секретарь Пермского отделения Союза писателей) попросила Радкевича прочесть свои произведения. Он читал около двух часов. После чего Рождественская сказала, из всего, что она здесь услышала, можно составить сборник. Судьба первой книги молодого поэта была решена. В 1951 году появился первый сборник стихов под названием «В добрый путь».</a:t>
            </a:r>
            <a:endParaRPr lang="ru-RU" sz="2800" dirty="0">
              <a:effectLst>
                <a:outerShdw blurRad="38100" dist="38100" dir="2700000" algn="tl">
                  <a:srgbClr val="000000">
                    <a:alpha val="43137"/>
                  </a:srgbClr>
                </a:outerShdw>
              </a:effectLst>
            </a:endParaRPr>
          </a:p>
        </p:txBody>
      </p:sp>
      <p:pic>
        <p:nvPicPr>
          <p:cNvPr id="4" name="Рисунок 3" descr="Рисунок1.png"/>
          <p:cNvPicPr>
            <a:picLocks noChangeAspect="1"/>
          </p:cNvPicPr>
          <p:nvPr/>
        </p:nvPicPr>
        <p:blipFill>
          <a:blip r:embed="rId2"/>
          <a:stretch>
            <a:fillRect/>
          </a:stretch>
        </p:blipFill>
        <p:spPr>
          <a:xfrm>
            <a:off x="0" y="1214422"/>
            <a:ext cx="4187590" cy="4214842"/>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357686" y="357166"/>
            <a:ext cx="4186238" cy="6072230"/>
          </a:xfrm>
        </p:spPr>
        <p:txBody>
          <a:bodyPr>
            <a:normAutofit/>
          </a:bodyPr>
          <a:lstStyle/>
          <a:p>
            <a:pPr algn="ctr"/>
            <a:r>
              <a:rPr lang="ru-RU" sz="2800" dirty="0" smtClean="0"/>
              <a:t>Печатался Радкевич и в московских журналах. Стихи из сборника «Над Камой» были переведены на китайский язык и передавались по пекинскому радио. </a:t>
            </a:r>
            <a:r>
              <a:rPr lang="ru-RU" sz="2800" dirty="0" smtClean="0"/>
              <a:t>В 50-е годы вышли сборники: «Разговор о счастье», «Просека к солнцу», «Под звездами»-1968, а в 70-ые «Уральская лирика», «Камский мост», «Избранное».</a:t>
            </a:r>
            <a:endParaRPr lang="ru-RU" sz="2800" dirty="0"/>
          </a:p>
        </p:txBody>
      </p:sp>
      <p:pic>
        <p:nvPicPr>
          <p:cNvPr id="3074" name="Picture 2"/>
          <p:cNvPicPr>
            <a:picLocks noGrp="1" noChangeAspect="1" noChangeArrowheads="1"/>
          </p:cNvPicPr>
          <p:nvPr>
            <p:ph idx="1"/>
          </p:nvPr>
        </p:nvPicPr>
        <p:blipFill>
          <a:blip r:embed="rId2"/>
          <a:srcRect/>
          <a:stretch>
            <a:fillRect/>
          </a:stretch>
        </p:blipFill>
        <p:spPr bwMode="auto">
          <a:xfrm>
            <a:off x="428596" y="285728"/>
            <a:ext cx="3177606" cy="4935881"/>
          </a:xfrm>
          <a:prstGeom prst="rect">
            <a:avLst/>
          </a:prstGeom>
          <a:noFill/>
          <a:ln w="9525">
            <a:noFill/>
            <a:miter lim="800000"/>
            <a:headEnd/>
            <a:tailEnd/>
          </a:ln>
          <a:effectLst/>
        </p:spPr>
      </p:pic>
      <p:sp>
        <p:nvSpPr>
          <p:cNvPr id="4" name="TextBox 3"/>
          <p:cNvSpPr txBox="1"/>
          <p:nvPr/>
        </p:nvSpPr>
        <p:spPr>
          <a:xfrm>
            <a:off x="428596" y="5500702"/>
            <a:ext cx="3214710" cy="646331"/>
          </a:xfrm>
          <a:prstGeom prst="rect">
            <a:avLst/>
          </a:prstGeom>
          <a:noFill/>
        </p:spPr>
        <p:txBody>
          <a:bodyPr wrap="square" rtlCol="0">
            <a:spAutoFit/>
          </a:bodyPr>
          <a:lstStyle/>
          <a:p>
            <a:r>
              <a:rPr lang="ru-RU" dirty="0" smtClean="0"/>
              <a:t>Радкевич В.И. </a:t>
            </a:r>
            <a:r>
              <a:rPr lang="ru-RU" b="1" dirty="0" smtClean="0"/>
              <a:t>П</a:t>
            </a:r>
            <a:r>
              <a:rPr lang="ru-RU" b="1" dirty="0" smtClean="0"/>
              <a:t>од звездами: Лирика</a:t>
            </a:r>
            <a:endParaRPr lang="ru-RU"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000636"/>
            <a:ext cx="7498080" cy="1143000"/>
          </a:xfrm>
        </p:spPr>
        <p:txBody>
          <a:bodyPr>
            <a:noAutofit/>
          </a:bodyPr>
          <a:lstStyle/>
          <a:p>
            <a:pPr algn="ctr"/>
            <a:r>
              <a:rPr lang="ru-RU" sz="2800" dirty="0" smtClean="0"/>
              <a:t>Любовь к слову досталась ему от матери, преподавателя русского языка и литературы, ей посвящено много стихов Владимира Радкевича. На многие из них написаны песни.</a:t>
            </a:r>
            <a:endParaRPr lang="ru-RU" sz="2800" dirty="0"/>
          </a:p>
        </p:txBody>
      </p:sp>
      <p:pic>
        <p:nvPicPr>
          <p:cNvPr id="4098" name="Picture 2"/>
          <p:cNvPicPr>
            <a:picLocks noGrp="1" noChangeAspect="1" noChangeArrowheads="1"/>
          </p:cNvPicPr>
          <p:nvPr>
            <p:ph idx="1"/>
          </p:nvPr>
        </p:nvPicPr>
        <p:blipFill>
          <a:blip r:embed="rId2"/>
          <a:stretch>
            <a:fillRect/>
          </a:stretch>
        </p:blipFill>
        <p:spPr bwMode="auto">
          <a:xfrm>
            <a:off x="3071802" y="214290"/>
            <a:ext cx="3734178" cy="43063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14290"/>
            <a:ext cx="7498080" cy="6034110"/>
          </a:xfrm>
        </p:spPr>
        <p:txBody>
          <a:bodyPr>
            <a:normAutofit/>
          </a:bodyPr>
          <a:lstStyle/>
          <a:p>
            <a:pPr algn="ctr">
              <a:buNone/>
            </a:pPr>
            <a:r>
              <a:rPr lang="ru-RU" sz="2800" dirty="0" smtClean="0">
                <a:effectLst>
                  <a:outerShdw blurRad="38100" dist="38100" dir="2700000" algn="tl">
                    <a:srgbClr val="000000">
                      <a:alpha val="43137"/>
                    </a:srgbClr>
                  </a:outerShdw>
                </a:effectLst>
              </a:rPr>
              <a:t>Современники Радкевича считали его первооткрывателем коми-пермяцкой поэзии для русского читателя. Им было сделано много переводов произведений коми-пермяцких поэтов. Он также занимался переводами стихов украинских и латышских поэтов.</a:t>
            </a:r>
          </a:p>
          <a:p>
            <a:pPr algn="ctr">
              <a:buNone/>
            </a:pPr>
            <a:endParaRPr lang="ru-RU" sz="2800" dirty="0">
              <a:effectLst>
                <a:outerShdw blurRad="38100" dist="38100" dir="2700000" algn="tl">
                  <a:srgbClr val="000000">
                    <a:alpha val="43137"/>
                  </a:srgbClr>
                </a:outerShdw>
              </a:effectLst>
            </a:endParaRPr>
          </a:p>
        </p:txBody>
      </p:sp>
      <p:pic>
        <p:nvPicPr>
          <p:cNvPr id="4" name="Рисунок 3" descr="radkevich.jpg"/>
          <p:cNvPicPr>
            <a:picLocks noChangeAspect="1"/>
          </p:cNvPicPr>
          <p:nvPr/>
        </p:nvPicPr>
        <p:blipFill>
          <a:blip r:embed="rId2"/>
          <a:stretch>
            <a:fillRect/>
          </a:stretch>
        </p:blipFill>
        <p:spPr>
          <a:xfrm>
            <a:off x="1785918" y="2857496"/>
            <a:ext cx="2714644" cy="378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14290"/>
            <a:ext cx="7498080" cy="6034110"/>
          </a:xfrm>
        </p:spPr>
        <p:txBody>
          <a:bodyPr>
            <a:normAutofit/>
          </a:bodyPr>
          <a:lstStyle/>
          <a:p>
            <a:pPr algn="ctr">
              <a:buNone/>
            </a:pPr>
            <a:r>
              <a:rPr lang="ru-RU" sz="2400" dirty="0" smtClean="0">
                <a:effectLst>
                  <a:outerShdw blurRad="38100" dist="38100" dir="2700000" algn="tl">
                    <a:srgbClr val="000000">
                      <a:alpha val="43137"/>
                    </a:srgbClr>
                  </a:outerShdw>
                </a:effectLst>
              </a:rPr>
              <a:t>Поэты уходят, что же остается? Слова, переплетенные в замысловатые фразы, заметит скептик. Что слышат и понимают поэты? Об этом говорит Алексей </a:t>
            </a:r>
            <a:r>
              <a:rPr lang="ru-RU" sz="2400" dirty="0" smtClean="0">
                <a:effectLst>
                  <a:outerShdw blurRad="38100" dist="38100" dir="2700000" algn="tl">
                    <a:srgbClr val="000000">
                      <a:alpha val="43137"/>
                    </a:srgbClr>
                  </a:outerShdw>
                </a:effectLst>
              </a:rPr>
              <a:t>Р</a:t>
            </a:r>
            <a:r>
              <a:rPr lang="ru-RU" sz="2400" dirty="0" smtClean="0">
                <a:effectLst>
                  <a:outerShdw blurRad="38100" dist="38100" dir="2700000" algn="tl">
                    <a:srgbClr val="000000">
                      <a:alpha val="43137"/>
                    </a:srgbClr>
                  </a:outerShdw>
                </a:effectLst>
              </a:rPr>
              <a:t>ешетов в стихотворении, посвященном </a:t>
            </a:r>
            <a:r>
              <a:rPr lang="ru-RU" sz="2400" dirty="0" err="1" smtClean="0">
                <a:effectLst>
                  <a:outerShdw blurRad="38100" dist="38100" dir="2700000" algn="tl">
                    <a:srgbClr val="000000">
                      <a:alpha val="43137"/>
                    </a:srgbClr>
                  </a:outerShdw>
                </a:effectLst>
              </a:rPr>
              <a:t>Радкевичу</a:t>
            </a:r>
            <a:r>
              <a:rPr lang="ru-RU" sz="2400" dirty="0" smtClean="0">
                <a:effectLst>
                  <a:outerShdw blurRad="38100" dist="38100" dir="2700000" algn="tl">
                    <a:srgbClr val="000000">
                      <a:alpha val="43137"/>
                    </a:srgbClr>
                  </a:outerShdw>
                </a:effectLst>
              </a:rPr>
              <a:t>:</a:t>
            </a:r>
          </a:p>
          <a:p>
            <a:pPr>
              <a:buNone/>
            </a:pPr>
            <a:r>
              <a:rPr lang="ru-RU" sz="2800" i="1" dirty="0" smtClean="0">
                <a:effectLst>
                  <a:outerShdw blurRad="38100" dist="38100" dir="2700000" algn="tl">
                    <a:srgbClr val="000000">
                      <a:alpha val="43137"/>
                    </a:srgbClr>
                  </a:outerShdw>
                </a:effectLst>
              </a:rPr>
              <a:t>Родная речь, прямая речь…</a:t>
            </a:r>
          </a:p>
          <a:p>
            <a:pPr>
              <a:buNone/>
            </a:pPr>
            <a:r>
              <a:rPr lang="ru-RU" sz="2800" i="1" dirty="0" smtClean="0">
                <a:effectLst>
                  <a:outerShdw blurRad="38100" dist="38100" dir="2700000" algn="tl">
                    <a:srgbClr val="000000">
                      <a:alpha val="43137"/>
                    </a:srgbClr>
                  </a:outerShdw>
                </a:effectLst>
              </a:rPr>
              <a:t>Но есть еще и речь иная.</a:t>
            </a:r>
          </a:p>
          <a:p>
            <a:pPr>
              <a:buNone/>
            </a:pPr>
            <a:r>
              <a:rPr lang="ru-RU" sz="2800" i="1" dirty="0" smtClean="0">
                <a:effectLst>
                  <a:outerShdw blurRad="38100" dist="38100" dir="2700000" algn="tl">
                    <a:srgbClr val="000000">
                      <a:alpha val="43137"/>
                    </a:srgbClr>
                  </a:outerShdw>
                </a:effectLst>
              </a:rPr>
              <a:t>Кому в сырую землю лечь</a:t>
            </a:r>
          </a:p>
          <a:p>
            <a:pPr>
              <a:buNone/>
            </a:pPr>
            <a:r>
              <a:rPr lang="ru-RU" sz="2800" i="1" dirty="0" smtClean="0">
                <a:effectLst>
                  <a:outerShdw blurRad="38100" dist="38100" dir="2700000" algn="tl">
                    <a:srgbClr val="000000">
                      <a:alpha val="43137"/>
                    </a:srgbClr>
                  </a:outerShdw>
                </a:effectLst>
              </a:rPr>
              <a:t>Приходит время - ей внимают.</a:t>
            </a:r>
          </a:p>
          <a:p>
            <a:pPr>
              <a:buNone/>
            </a:pPr>
            <a:r>
              <a:rPr lang="ru-RU" sz="2800" i="1" dirty="0" smtClean="0">
                <a:effectLst>
                  <a:outerShdw blurRad="38100" dist="38100" dir="2700000" algn="tl">
                    <a:srgbClr val="000000">
                      <a:alpha val="43137"/>
                    </a:srgbClr>
                  </a:outerShdw>
                </a:effectLst>
              </a:rPr>
              <a:t>Зашелестит вокруг листва</a:t>
            </a:r>
          </a:p>
          <a:p>
            <a:pPr>
              <a:buNone/>
            </a:pPr>
            <a:r>
              <a:rPr lang="ru-RU" sz="2800" i="1" dirty="0" smtClean="0">
                <a:effectLst>
                  <a:outerShdw blurRad="38100" dist="38100" dir="2700000" algn="tl">
                    <a:srgbClr val="000000">
                      <a:alpha val="43137"/>
                    </a:srgbClr>
                  </a:outerShdw>
                </a:effectLst>
              </a:rPr>
              <a:t>Или пчела прильнет к могиле,</a:t>
            </a:r>
          </a:p>
          <a:p>
            <a:pPr>
              <a:buNone/>
            </a:pPr>
            <a:r>
              <a:rPr lang="ru-RU" sz="2800" i="1" dirty="0" smtClean="0">
                <a:effectLst>
                  <a:outerShdw blurRad="38100" dist="38100" dir="2700000" algn="tl">
                    <a:srgbClr val="000000">
                      <a:alpha val="43137"/>
                    </a:srgbClr>
                  </a:outerShdw>
                </a:effectLst>
              </a:rPr>
              <a:t>И ты услышишь те слова,</a:t>
            </a:r>
          </a:p>
          <a:p>
            <a:pPr>
              <a:buNone/>
            </a:pPr>
            <a:r>
              <a:rPr lang="ru-RU" sz="2800" i="1" dirty="0" smtClean="0">
                <a:effectLst>
                  <a:outerShdw blurRad="38100" dist="38100" dir="2700000" algn="tl">
                    <a:srgbClr val="000000">
                      <a:alpha val="43137"/>
                    </a:srgbClr>
                  </a:outerShdw>
                </a:effectLst>
              </a:rPr>
              <a:t>Которых мы не проходили.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TotalTime>
  <Words>371</Words>
  <Application>Microsoft Office PowerPoint</Application>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Владимир Ильич Радкевич   «Поэзия всегда подспудна, Как под снегами звон ручья, И пересудам неподсудна, Поскольку собственность – ничья.» </vt:lpstr>
      <vt:lpstr>Слайд 2</vt:lpstr>
      <vt:lpstr>Слайд 3</vt:lpstr>
      <vt:lpstr>Слайд 4</vt:lpstr>
      <vt:lpstr>Печатался Радкевич и в московских журналах. Стихи из сборника «Над Камой» были переведены на китайский язык и передавались по пекинскому радио. В 50-е годы вышли сборники: «Разговор о счастье», «Просека к солнцу», «Под звездами»-1968, а в 70-ые «Уральская лирика», «Камский мост», «Избранное».</vt:lpstr>
      <vt:lpstr>Любовь к слову досталась ему от матери, преподавателя русского языка и литературы, ей посвящено много стихов Владимира Радкевича. На многие из них написаны песни.</vt:lpstr>
      <vt:lpstr>Слайд 7</vt:lpstr>
      <vt:lpstr>Слайд 8</vt:lpstr>
    </vt:vector>
  </TitlesOfParts>
  <Company>МОУ Менделеевская СОШ</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Владимир Ильич Радкевич</dc:title>
  <dc:creator>User</dc:creator>
  <cp:lastModifiedBy>User</cp:lastModifiedBy>
  <cp:revision>13</cp:revision>
  <dcterms:created xsi:type="dcterms:W3CDTF">2011-01-21T09:18:36Z</dcterms:created>
  <dcterms:modified xsi:type="dcterms:W3CDTF">2011-01-24T08:53:20Z</dcterms:modified>
</cp:coreProperties>
</file>