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</p:sldMasterIdLst>
  <p:sldIdLst>
    <p:sldId id="258" r:id="rId7"/>
    <p:sldId id="259" r:id="rId8"/>
    <p:sldId id="260" r:id="rId9"/>
    <p:sldId id="268" r:id="rId10"/>
    <p:sldId id="261" r:id="rId11"/>
    <p:sldId id="262" r:id="rId12"/>
    <p:sldId id="263" r:id="rId13"/>
    <p:sldId id="264" r:id="rId14"/>
    <p:sldId id="265" r:id="rId15"/>
    <p:sldId id="267" r:id="rId16"/>
    <p:sldId id="269" r:id="rId17"/>
    <p:sldId id="270" r:id="rId18"/>
    <p:sldId id="272" r:id="rId19"/>
    <p:sldId id="271" r:id="rId20"/>
    <p:sldId id="273" r:id="rId21"/>
    <p:sldId id="278" r:id="rId22"/>
    <p:sldId id="274" r:id="rId23"/>
    <p:sldId id="277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CC3300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C84709D-ECE5-47F2-BF5D-5A031320986E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E1862A-E8E8-4C6B-9AF9-3A08EB668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1.jpeg"/><Relationship Id="rId5" Type="http://schemas.openxmlformats.org/officeDocument/2006/relationships/image" Target="../media/image7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5.xml"/><Relationship Id="rId1" Type="http://schemas.openxmlformats.org/officeDocument/2006/relationships/audio" Target="file:///D:\&#1089;%20&#1076;&#1080;&#1089;&#1082;&#1072;&#1084;%20D\&#1058;&#1086;&#1087;&#1086;&#1083;&#1100;&#1089;&#1082;&#1072;&#1103;\&#1054;&#1090;&#1082;&#1088;&#1099;&#1090;&#1099;&#1077;%20&#1091;&#1088;&#1086;&#1082;&#1080;%20&#1058;&#1086;&#1087;&#1086;&#1083;&#1100;&#1089;&#1082;&#1072;&#1103;%20&#1042;.&#1042;\&#1042;&#1054;&#1042;%20&#1074;%20&#1095;&#1080;&#1089;&#1083;&#1072;&#1093;%20&#1080;%20&#1092;&#1072;&#1082;&#1090;&#1072;&#1093;\pril3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6.xml"/><Relationship Id="rId1" Type="http://schemas.openxmlformats.org/officeDocument/2006/relationships/audio" Target="file:///D:\&#1089;%20&#1076;&#1080;&#1089;&#1082;&#1072;&#1084;%20D\&#1058;&#1086;&#1087;&#1086;&#1083;&#1100;&#1089;&#1082;&#1072;&#1103;\&#1054;&#1090;&#1082;&#1088;&#1099;&#1090;&#1099;&#1077;%20&#1091;&#1088;&#1086;&#1082;&#1080;%20&#1058;&#1086;&#1087;&#1086;&#1083;&#1100;&#1089;&#1082;&#1072;&#1103;%20&#1042;.&#1042;\&#1042;&#1054;&#1042;%20&#1074;%20&#1095;&#1080;&#1089;&#1083;&#1072;&#1093;%20&#1080;%20&#1092;&#1072;&#1082;&#1090;&#1072;&#1093;\22j.mp3" TargetMode="Externa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64;&#1050;&#1054;&#1051;&#1040;%20&#8470;7\&#1055;&#1056;&#1045;&#1047;&#1045;&#1053;&#1058;&#1040;&#1062;&#1048;&#1048;\&#1087;&#1088;&#1077;&#1079;&#1077;&#1085;&#1090;&#1072;&#1094;&#1080;&#1080;\&#1042;&#1054;&#1042;\berlin.avi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8.jpeg"/><Relationship Id="rId7" Type="http://schemas.openxmlformats.org/officeDocument/2006/relationships/image" Target="../media/image5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49.jpeg"/><Relationship Id="rId4" Type="http://schemas.openxmlformats.org/officeDocument/2006/relationships/image" Target="../media/image50.jpe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9;%20&#1076;&#1080;&#1089;&#1082;&#1072;&#1084;%20D\&#1058;&#1086;&#1087;&#1086;&#1083;&#1100;&#1089;&#1082;&#1072;&#1103;\&#1054;&#1090;&#1082;&#1088;&#1099;&#1090;&#1099;&#1077;%20&#1091;&#1088;&#1086;&#1082;&#1080;%20&#1058;&#1086;&#1087;&#1086;&#1083;&#1100;&#1089;&#1082;&#1072;&#1103;%20&#1042;.&#1042;\&#1042;&#1054;&#1042;%20&#1074;%20&#1095;&#1080;&#1089;&#1083;&#1072;&#1093;%20&#1080;%20&#1092;&#1072;&#1082;&#1090;&#1072;&#1093;\vd.mp3" TargetMode="Externa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2910" y="5310199"/>
            <a:ext cx="7426353" cy="1547801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Россия, Русь, Родина, родимый край, родная сторона, отчий дом – самые дорогие слова для русского человека.</a:t>
            </a:r>
          </a:p>
          <a:p>
            <a:pPr>
              <a:buFont typeface="Wingdings" pitchFamily="2" charset="2"/>
              <a:buNone/>
            </a:pPr>
            <a:endParaRPr lang="ru-RU" sz="2400" b="1" dirty="0"/>
          </a:p>
        </p:txBody>
      </p:sp>
      <p:pic>
        <p:nvPicPr>
          <p:cNvPr id="5" name="Picture 7" descr="C:\Documents and Settings\Admin\Рабочий стол\открытый урок\thumb_P1030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11446"/>
            <a:ext cx="3619512" cy="4813951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открытый урок\P1010209_20061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960752" cy="3714760"/>
          </a:xfrm>
          <a:prstGeom prst="rect">
            <a:avLst/>
          </a:prstGeom>
          <a:noFill/>
        </p:spPr>
      </p:pic>
      <p:pic>
        <p:nvPicPr>
          <p:cNvPr id="4" name="Picture 4" descr="C:\Documents and Settings\Admin\Рабочий стол\открытый урок\thumb_IMG_02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14290"/>
            <a:ext cx="3857652" cy="51306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Documents and Settings\Admin\Рабочий стол\открытый урок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361" cy="6858000"/>
          </a:xfrm>
          <a:prstGeom prst="rect">
            <a:avLst/>
          </a:prstGeom>
          <a:noFill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8286776" cy="2357454"/>
          </a:xfrm>
        </p:spPr>
        <p:txBody>
          <a:bodyPr>
            <a:normAutofit/>
          </a:bodyPr>
          <a:lstStyle/>
          <a:p>
            <a:pPr algn="l"/>
            <a:r>
              <a:rPr lang="ru-RU" sz="4800" dirty="0"/>
              <a:t>«Мы – </a:t>
            </a:r>
            <a:r>
              <a:rPr lang="ru-RU" sz="4800" dirty="0" err="1"/>
              <a:t>русичи</a:t>
            </a:r>
            <a:r>
              <a:rPr lang="ru-RU" sz="4800" dirty="0"/>
              <a:t>, </a:t>
            </a:r>
            <a:br>
              <a:rPr lang="ru-RU" sz="4800" dirty="0"/>
            </a:br>
            <a:r>
              <a:rPr lang="ru-RU" sz="4800" dirty="0"/>
              <a:t>                </a:t>
            </a:r>
            <a:r>
              <a:rPr lang="ru-RU" sz="4800" dirty="0" err="1"/>
              <a:t>мы</a:t>
            </a:r>
            <a:r>
              <a:rPr lang="ru-RU" sz="4800" dirty="0"/>
              <a:t> – россияне». </a:t>
            </a:r>
          </a:p>
        </p:txBody>
      </p:sp>
      <p:pic>
        <p:nvPicPr>
          <p:cNvPr id="2052" name="Picture 4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85992"/>
            <a:ext cx="3660371" cy="4071966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открытый урок\thumb_P1010107_dc4f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1905000" cy="2543175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открытый урок\P1010209_200612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6320" y="428604"/>
            <a:ext cx="2737680" cy="2050057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открытый урок\thumb_Kamchatka06_1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357694"/>
            <a:ext cx="2768009" cy="2062167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открытый урок\thumb_IMG_027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928802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596" y="1142984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ru-RU" sz="8000" dirty="0">
                <a:solidFill>
                  <a:schemeClr val="hlink"/>
                </a:solidFill>
                <a:latin typeface="Times New Roman" charset="0"/>
              </a:rPr>
              <a:t>ВЕЛИКАЯ ОТЕЧЕСТВЕННАЯ ВОЙНА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86200"/>
            <a:ext cx="6872287" cy="1752600"/>
          </a:xfrm>
        </p:spPr>
        <p:txBody>
          <a:bodyPr/>
          <a:lstStyle/>
          <a:p>
            <a:endParaRPr lang="ru-RU" dirty="0"/>
          </a:p>
          <a:p>
            <a:r>
              <a:rPr lang="ru-RU" sz="6000" b="1" i="1" dirty="0"/>
              <a:t>1941 - 1945</a:t>
            </a:r>
          </a:p>
        </p:txBody>
      </p:sp>
      <p:pic>
        <p:nvPicPr>
          <p:cNvPr id="6" name="pril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2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8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9460" grpId="0"/>
      <p:bldP spid="1946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820150" cy="1155700"/>
          </a:xfrm>
        </p:spPr>
        <p:txBody>
          <a:bodyPr/>
          <a:lstStyle/>
          <a:p>
            <a:pPr algn="l"/>
            <a:r>
              <a:rPr lang="ru-RU" sz="2800" dirty="0"/>
              <a:t>«СЕГОДНЯ, 22 ИЮНЯ 1941 ГОДА В 4 ЧАСА УТРА …»</a:t>
            </a:r>
          </a:p>
        </p:txBody>
      </p:sp>
      <p:pic>
        <p:nvPicPr>
          <p:cNvPr id="39940" name="Picture 4" descr="&amp;ZHcy;&amp;icy;&amp;tcy;&amp;iecy;&amp;lcy;&amp;icy; &amp;Vcy;&amp;lcy;&amp;acy;&amp;dcy;&amp;icy;&amp;vcy;&amp;ocy;&amp;scy;&amp;tcy;&amp;ocy;&amp;kcy;&amp;acy; &amp;scy;&amp;lcy;&amp;ucy;&amp;shcy;&amp;acy;&amp;yucy;&amp;tcy; &amp;pcy;&amp;ocy; &amp;rcy;&amp;acy;&amp;dcy;&amp;icy;&amp;ocy; &amp;scy;&amp;ocy;&amp;ocy;&amp;bcy;&amp;shchcy;&amp;iecy;&amp;ncy;&amp;icy;&amp;iecy; &amp;ocy; &amp;ncy;&amp;acy;&amp;pcy;&amp;acy;&amp;dcy;&amp;iecy;&amp;ncy;&amp;icy;&amp;icy; &amp;gcy;&amp;icy;&amp;tcy;&amp;lcy;&amp;iecy;&amp;rcy;&amp;ocy;&amp;vcy;&amp;scy;&amp;kcy;&amp;ocy;&amp;jcy; &amp;Gcy;&amp;iecy;&amp;rcy;&amp;mcy;&amp;acy;&amp;ncy;&amp;icy;&amp;icy; &amp;ncy;&amp;acy; &amp;Scy;&amp;Scy;&amp;Scy;&amp;Rcy; 22 &amp;icy;&amp;yucy;&amp;ncy;&amp;yacy; 1941 &amp;gcy;. &amp;Mcy;&amp;iecy;&amp;scy;&amp;tcy;&amp;ocy; &amp;scy;&amp;hardcy;&amp;iecy;&amp;mcy;&amp;kcy;&amp;icy;: &amp;Vcy;&amp;lcy;&amp;acy;&amp;dcy;&amp;icy;&amp;vcy;&amp;ocy;&amp;scy;&amp;tcy;&amp;ocy;&amp;kcy; &amp;Acy;&amp;vcy;&amp;tcy;&amp;ocy;&amp;rcy; &amp;scy;&amp;hardcy;&amp;iecy;&amp;mcy;&amp;kcy;&amp;icy;: &amp;Mcy;&amp;yacy;&amp;scy;&amp;ncy;&amp;icy;&amp;kcy;&amp;ocy;&amp;vcy; &amp;Vcy;. &amp;Fcy;. &amp;Gcy;&amp;Acy;&amp;Pcy;&amp;Kcy; &amp;iecy;&amp;dcy;.&amp;khcy;&amp;rcy;.&amp;Pcy;-362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38" y="1428736"/>
            <a:ext cx="6911975" cy="4957763"/>
          </a:xfrm>
          <a:noFill/>
          <a:ln/>
        </p:spPr>
      </p:pic>
      <p:pic>
        <p:nvPicPr>
          <p:cNvPr id="39941" name="22j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8532813" y="6237288"/>
            <a:ext cx="304800" cy="304800"/>
          </a:xfrm>
          <a:noFill/>
          <a:ln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315" fill="hold"/>
                                        <p:tgtEl>
                                          <p:spTgt spid="39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1"/>
                </p:tgtEl>
              </p:cMediaNode>
            </p:audio>
          </p:childTnLst>
        </p:cTn>
      </p:par>
    </p:tnLst>
    <p:bldLst>
      <p:bldP spid="399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4400" y="0"/>
            <a:ext cx="77724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600079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Вычислите:     5,03∙10</a:t>
            </a:r>
          </a:p>
          <a:p>
            <a:pPr>
              <a:buNone/>
            </a:pPr>
            <a:r>
              <a:rPr lang="ru-RU" dirty="0" smtClean="0"/>
              <a:t>Округлите до десятых:        15,876 </a:t>
            </a:r>
          </a:p>
          <a:p>
            <a:pPr>
              <a:buNone/>
            </a:pPr>
            <a:r>
              <a:rPr lang="ru-RU" dirty="0" smtClean="0"/>
              <a:t>Вычислите:        + 2,7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Выполните действие: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Что больше? </a:t>
            </a:r>
            <a:r>
              <a:rPr lang="en-US" dirty="0" smtClean="0"/>
              <a:t>  </a:t>
            </a:r>
            <a:r>
              <a:rPr lang="ru-RU" dirty="0" smtClean="0"/>
              <a:t>     или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642918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70" y="1214422"/>
            <a:ext cx="64294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Прямоугольник с одним скругленным углом 20"/>
          <p:cNvSpPr/>
          <p:nvPr/>
        </p:nvSpPr>
        <p:spPr>
          <a:xfrm>
            <a:off x="4000496" y="1785926"/>
            <a:ext cx="642942" cy="5715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</a:t>
            </a:r>
            <a:endParaRPr lang="ru-RU" sz="3200" b="1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571744"/>
            <a:ext cx="1285884" cy="75984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714488"/>
            <a:ext cx="158752" cy="714382"/>
          </a:xfrm>
          <a:prstGeom prst="rect">
            <a:avLst/>
          </a:prstGeom>
          <a:noFill/>
        </p:spPr>
      </p:pic>
      <p:sp>
        <p:nvSpPr>
          <p:cNvPr id="29" name="Овал 28"/>
          <p:cNvSpPr/>
          <p:nvPr/>
        </p:nvSpPr>
        <p:spPr>
          <a:xfrm>
            <a:off x="5929322" y="2643182"/>
            <a:ext cx="71438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643314"/>
            <a:ext cx="142876" cy="571504"/>
          </a:xfrm>
          <a:prstGeom prst="rect">
            <a:avLst/>
          </a:prstGeom>
          <a:noFill/>
        </p:spPr>
      </p:pic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643314"/>
            <a:ext cx="142876" cy="571504"/>
          </a:xfrm>
          <a:prstGeom prst="rect">
            <a:avLst/>
          </a:prstGeom>
          <a:noFill/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92867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Прямоугольник с одним скругленным углом 35"/>
          <p:cNvSpPr/>
          <p:nvPr/>
        </p:nvSpPr>
        <p:spPr>
          <a:xfrm>
            <a:off x="4429124" y="3643314"/>
            <a:ext cx="642942" cy="50006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</a:t>
            </a:r>
            <a:endParaRPr lang="ru-RU" sz="3200" b="1" dirty="0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57160" y="4357694"/>
          <a:ext cx="8429680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"/>
                <a:gridCol w="842968"/>
                <a:gridCol w="842968"/>
                <a:gridCol w="842968"/>
                <a:gridCol w="842968"/>
                <a:gridCol w="842968"/>
                <a:gridCol w="842968"/>
                <a:gridCol w="842968"/>
                <a:gridCol w="842968"/>
                <a:gridCol w="842968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400" b="1" dirty="0" smtClean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/>
                        <a:t>2,9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/>
                        <a:t>15,9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/>
                        <a:t>50,3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/>
                        <a:t>50,3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429264"/>
            <a:ext cx="178595" cy="714380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500702"/>
            <a:ext cx="358564" cy="642942"/>
          </a:xfrm>
          <a:prstGeom prst="rect">
            <a:avLst/>
          </a:prstGeom>
          <a:noFill/>
        </p:spPr>
      </p:pic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5500701"/>
            <a:ext cx="357190" cy="640479"/>
          </a:xfrm>
          <a:prstGeom prst="rect">
            <a:avLst/>
          </a:prstGeom>
          <a:noFill/>
        </p:spPr>
      </p:pic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429264"/>
            <a:ext cx="357190" cy="640479"/>
          </a:xfrm>
          <a:prstGeom prst="rect">
            <a:avLst/>
          </a:prstGeom>
          <a:noFill/>
        </p:spPr>
      </p:pic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429264"/>
            <a:ext cx="178595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Задание</a:t>
            </a:r>
            <a:r>
              <a:rPr lang="ru-RU" sz="2800" dirty="0" smtClean="0"/>
              <a:t> 1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493148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Уже в первые дни немецкая авиация разбомбила    66   аэродромов и уничтожила на земле и на воздух 1200 советских самолетов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Аэродромов     1,25• 8:0,25+2,6 • 10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Самолетов    (600 • 0,15+60) • 80 •0,1</a:t>
            </a:r>
            <a:endParaRPr lang="ru-RU" dirty="0"/>
          </a:p>
        </p:txBody>
      </p:sp>
      <p:pic>
        <p:nvPicPr>
          <p:cNvPr id="1027" name="Picture 3" descr="C:\Documents and Settings\Admin\Рабочий стол\открытый урок\thumb_gs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71743"/>
            <a:ext cx="857256" cy="54552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открытый ур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71678"/>
            <a:ext cx="785818" cy="527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Documents and Settings\Admin\Рабочий стол\открытый урок\hitl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7772400" cy="1785950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solidFill>
                  <a:srgbClr val="CC3300"/>
                </a:solidFill>
                <a:latin typeface="Arial Black" pitchFamily="34" charset="0"/>
              </a:rPr>
              <a:t>Барбаросса</a:t>
            </a:r>
            <a:r>
              <a:rPr lang="ru-RU" sz="8800" b="1" i="1" dirty="0" smtClean="0">
                <a:solidFill>
                  <a:srgbClr val="A20000"/>
                </a:solidFill>
                <a:latin typeface="Arial Black" pitchFamily="34" charset="0"/>
              </a:rPr>
              <a:t> </a:t>
            </a:r>
            <a:endParaRPr lang="ru-RU" sz="8800" b="1" i="1" dirty="0">
              <a:solidFill>
                <a:srgbClr val="A2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Задача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928670"/>
            <a:ext cx="7972452" cy="509113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Во время боя командир отправил 0,4 всех своих солдат на переднюю линию боя, а остальных солдат разделил на два отряда для обороны левого и правого флангов. На левом фланге отряда было в 5 раз больше солдат, чем на правом. Сколько солдат было на правом и сколько на левом фланге, если всего у командира в подчинении было 800 солдат?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berli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70" y="4286256"/>
            <a:ext cx="3249107" cy="243719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501122" cy="6000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en-US" dirty="0" smtClean="0"/>
              <a:t>      </a:t>
            </a:r>
            <a:r>
              <a:rPr lang="ru-RU" dirty="0" smtClean="0"/>
              <a:t>дней длилась Великая Отечественная война. Было разрушено и сожжено </a:t>
            </a:r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171</a:t>
            </a:r>
            <a:r>
              <a:rPr lang="ru-RU" b="1" dirty="0" smtClean="0"/>
              <a:t>0</a:t>
            </a:r>
            <a:r>
              <a:rPr lang="en-US" b="1" dirty="0" smtClean="0"/>
              <a:t> </a:t>
            </a:r>
            <a:r>
              <a:rPr lang="ru-RU" dirty="0" smtClean="0"/>
              <a:t>городов и посёлков, свыше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> тысяч сёл и деревень нашей Родины, оставлено без крова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ru-RU" dirty="0" smtClean="0"/>
              <a:t> миллионов человек. Около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26,5 </a:t>
            </a:r>
            <a:r>
              <a:rPr lang="ru-RU" dirty="0" smtClean="0"/>
              <a:t>миллионов жизней советских людей унесла война…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Было разрушено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84</a:t>
            </a:r>
            <a:r>
              <a:rPr lang="ru-RU" dirty="0" smtClean="0"/>
              <a:t> тыс. школ,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334</a:t>
            </a:r>
            <a:r>
              <a:rPr lang="ru-RU" dirty="0" smtClean="0"/>
              <a:t> высших учебных заведений,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32000</a:t>
            </a:r>
            <a:r>
              <a:rPr lang="ru-RU" dirty="0" smtClean="0"/>
              <a:t>  фабрик и заводов,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98000</a:t>
            </a:r>
            <a:r>
              <a:rPr lang="ru-RU" dirty="0" smtClean="0"/>
              <a:t> колхозов, музеев, клубов, институтов, школ и других организаций культуры около</a:t>
            </a:r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127</a:t>
            </a:r>
            <a:r>
              <a:rPr lang="en-US" dirty="0" smtClean="0"/>
              <a:t> </a:t>
            </a:r>
            <a:r>
              <a:rPr lang="ru-RU" dirty="0" smtClean="0"/>
              <a:t>тысяч.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Дороги, пройденные солдатом измеряются тысячами километров…От Бреста до Москвы 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1000</a:t>
            </a:r>
            <a:r>
              <a:rPr lang="ru-RU" dirty="0" smtClean="0"/>
              <a:t> км, от Москвы до Берлина 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1600</a:t>
            </a:r>
            <a:r>
              <a:rPr lang="en-US" dirty="0" smtClean="0"/>
              <a:t> </a:t>
            </a:r>
            <a:r>
              <a:rPr lang="ru-RU" dirty="0" smtClean="0"/>
              <a:t>км. Если за каждого погибшего во второй мировой войне объявить минуту молчания, мир молчал бы</a:t>
            </a:r>
            <a:r>
              <a:rPr lang="en-US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en-US" dirty="0" smtClean="0"/>
              <a:t>    </a:t>
            </a:r>
            <a:r>
              <a:rPr lang="ru-RU" dirty="0" smtClean="0"/>
              <a:t>лет.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http://festival.1september.ru/articles/212147/Image16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42910" y="57148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estival.1september.ru/articles/212147/Image16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857232"/>
            <a:ext cx="71438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estival.1september.ru/articles/212147/Image16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5000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212147/Image16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785926"/>
            <a:ext cx="64294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estival.1september.ru/articles/212147/Image16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714620"/>
            <a:ext cx="85725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estival.1september.ru/articles/212147/Image168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3286124"/>
            <a:ext cx="57150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estival.1september.ru/articles/212147/Image169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572008"/>
            <a:ext cx="7143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estival.1september.ru/articles/212147/ris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58" y="521495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686800" cy="444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111204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</a:t>
                      </a:r>
                    </a:p>
                    <a:p>
                      <a:r>
                        <a:rPr lang="ru-RU" dirty="0" smtClean="0"/>
                        <a:t>                      </a:t>
                      </a:r>
                      <a:r>
                        <a:rPr lang="ru-RU" sz="3200" dirty="0" smtClean="0"/>
                        <a:t>1710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   </a:t>
                      </a:r>
                      <a:r>
                        <a:rPr lang="ru-RU" sz="3200" dirty="0" smtClean="0"/>
                        <a:t>1600</a:t>
                      </a:r>
                      <a:endParaRPr lang="ru-RU" dirty="0"/>
                    </a:p>
                  </a:txBody>
                  <a:tcPr/>
                </a:tc>
              </a:tr>
              <a:tr h="111204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</a:t>
                      </a:r>
                    </a:p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3200" b="1" dirty="0" smtClean="0"/>
                        <a:t>26,5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                          </a:t>
                      </a:r>
                      <a:r>
                        <a:rPr lang="ru-RU" sz="3200" b="1" dirty="0" smtClean="0"/>
                        <a:t>50</a:t>
                      </a:r>
                      <a:endParaRPr lang="ru-RU" sz="3200" b="1" dirty="0"/>
                    </a:p>
                  </a:txBody>
                  <a:tcPr/>
                </a:tc>
              </a:tr>
              <a:tr h="111204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</a:t>
                      </a:r>
                      <a:r>
                        <a:rPr lang="ru-RU" sz="3200" b="1" dirty="0" smtClean="0"/>
                        <a:t>127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3200" b="1" baseline="0" dirty="0" smtClean="0"/>
                        <a:t>1418</a:t>
                      </a:r>
                      <a:endParaRPr lang="ru-RU" dirty="0"/>
                    </a:p>
                  </a:txBody>
                  <a:tcPr/>
                </a:tc>
              </a:tr>
              <a:tr h="111204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</a:t>
                      </a:r>
                      <a:r>
                        <a:rPr lang="ru-RU" sz="3200" b="1" dirty="0" smtClean="0"/>
                        <a:t>32000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                      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3200" b="1" baseline="0" dirty="0" smtClean="0"/>
                        <a:t>70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festival.1september.ru/articles/212147/Image16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estival.1september.ru/articles/212147/Image16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643182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212147/Image16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86190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estival.1september.ru/articles/212147/Image16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786322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estival.1september.ru/articles/212147/Image16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571612"/>
            <a:ext cx="9334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estival.1september.ru/articles/212147/Image17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2571744"/>
            <a:ext cx="704855" cy="70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estival.1september.ru/articles/212147/Image16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5286380" y="3714752"/>
            <a:ext cx="6381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festival.1september.ru/articles/212147/Image165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4857760"/>
            <a:ext cx="7143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A20000"/>
                </a:solidFill>
                <a:latin typeface="Monotype Corsiva" pitchFamily="66" charset="0"/>
              </a:rPr>
              <a:t>9 МАЯ – ДЕНЬ ПОБЕДЫ</a:t>
            </a:r>
          </a:p>
        </p:txBody>
      </p:sp>
      <p:pic>
        <p:nvPicPr>
          <p:cNvPr id="11271" name="vd.mp3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459788" y="260350"/>
            <a:ext cx="304800" cy="304800"/>
          </a:xfrm>
          <a:noFill/>
          <a:ln/>
        </p:spPr>
      </p:pic>
      <p:pic>
        <p:nvPicPr>
          <p:cNvPr id="11269" name="Picture 5" descr="&amp;Scy;&amp;acy;&amp;lcy;&amp;yucy;&amp;tcy; &amp;Pcy;&amp;ocy;&amp;bcy;&amp;iecy;&amp;dcy;&amp;ycy; 09 &amp;mcy;&amp;acy;&amp;yacy; 1945 &amp;gcy;. &amp;Mcy;&amp;iecy;&amp;scy;&amp;tcy;&amp;ocy; &amp;scy;&amp;hardcy;&amp;iecy;&amp;mcy;&amp;kcy;&amp;icy;: &amp;Mcy;&amp;ocy;&amp;scy;&amp;kcy;&amp;vcy;&amp;acy; &amp;Acy;&amp;vcy;&amp;tcy;&amp;ocy;&amp;rcy; &amp;scy;&amp;hardcy;&amp;iecy;&amp;mcy;&amp;kcy;&amp;icy;: &amp;KHcy;&amp;acy;&amp;lcy;&amp;icy;&amp;pcy; &amp;YAcy;&amp;kcy;&amp;ocy;&amp;vcy; &amp;Ncy;&amp;icy;&amp;kcy;&amp;ocy;&amp;lcy;&amp;acy;&amp;iecy;&amp;vcy;&amp;icy;&amp;chcy; &amp;TScy;&amp;Acy;&amp;Acy;&amp;Dcy;&amp;Mcy; &amp;iecy;&amp;dcy;. &amp;khcy;&amp;rcy;. 1-38677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71472" y="1428735"/>
            <a:ext cx="7929618" cy="513911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83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Admin\Рабочий стол\открытый урок\21100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5524500" cy="3695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14480" y="5715016"/>
            <a:ext cx="6357966" cy="9286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4800" b="1" dirty="0">
                <a:solidFill>
                  <a:srgbClr val="0070C0"/>
                </a:solidFill>
                <a:latin typeface="Sylfaen" pitchFamily="18" charset="0"/>
                <a:ea typeface="Cambria Math" pitchFamily="18" charset="0"/>
                <a:cs typeface="Latha" pitchFamily="2"/>
              </a:rPr>
              <a:t>Русь – «голубоглазая»</a:t>
            </a:r>
          </a:p>
        </p:txBody>
      </p:sp>
      <p:pic>
        <p:nvPicPr>
          <p:cNvPr id="6146" name="Picture 2" descr="C:\Documents and Settings\Admin\Рабочий стол\открытый урок\bfoto_ru_7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439343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7" name="Picture 3" descr="C:\Documents and Settings\Admin\Рабочий стол\открытый урок\bfoto_ru_6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142984"/>
            <a:ext cx="6350189" cy="4311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00364" y="285728"/>
            <a:ext cx="3871922" cy="1543055"/>
          </a:xfrm>
        </p:spPr>
        <p:txBody>
          <a:bodyPr>
            <a:normAutofit fontScale="25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4000" dirty="0">
                <a:solidFill>
                  <a:srgbClr val="CCCC00"/>
                </a:solidFill>
              </a:rPr>
              <a:t>и «златая»,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20488" name="Picture 8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214554"/>
            <a:ext cx="4908550" cy="341788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открытый урок\thumb_PICT26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911018" cy="2913708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открытый урок\thumb_PICT25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785926"/>
            <a:ext cx="6373804" cy="47484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643174" y="5695928"/>
            <a:ext cx="5915052" cy="116207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5400" dirty="0"/>
              <a:t>«деревянная»</a:t>
            </a:r>
          </a:p>
        </p:txBody>
      </p:sp>
      <p:pic>
        <p:nvPicPr>
          <p:cNvPr id="21508" name="Picture 4" descr="Sight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5715000" cy="4314825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открытый урок\2628_160_160_DSC02532-Makaro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143404" cy="2768262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открытый урок\2642_160_160_DSC02939-Nikol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14290"/>
            <a:ext cx="3742377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13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74585" cy="5829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1928802"/>
            <a:ext cx="7715304" cy="3071834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9600" dirty="0">
                <a:solidFill>
                  <a:schemeClr val="bg1"/>
                </a:solidFill>
              </a:rPr>
              <a:t>и «полевая»,</a:t>
            </a:r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29256" y="500042"/>
            <a:ext cx="3714744" cy="121444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задремавшая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Admin\Рабочий стол\открытый урок\thumb_P1010160_20061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4643470" cy="3459385"/>
          </a:xfrm>
          <a:prstGeom prst="rect">
            <a:avLst/>
          </a:prstGeom>
          <a:noFill/>
        </p:spPr>
      </p:pic>
      <p:pic>
        <p:nvPicPr>
          <p:cNvPr id="23560" name="Picture 8" descr="zaiceva-nat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14488"/>
            <a:ext cx="4762500" cy="3571875"/>
          </a:xfrm>
          <a:prstGeom prst="rect">
            <a:avLst/>
          </a:prstGeom>
          <a:noFill/>
        </p:spPr>
      </p:pic>
      <p:pic>
        <p:nvPicPr>
          <p:cNvPr id="23559" name="Picture 7" descr="Wi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00044"/>
            <a:ext cx="4857784" cy="364333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dsc00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166128" cy="612459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57356" y="5429264"/>
            <a:ext cx="6224606" cy="101442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6000" b="1" dirty="0" err="1" smtClean="0">
                <a:solidFill>
                  <a:srgbClr val="CC3300"/>
                </a:solidFill>
              </a:rPr>
              <a:t>буйственная</a:t>
            </a:r>
            <a:endParaRPr lang="ru-RU" sz="6000" b="1" dirty="0">
              <a:solidFill>
                <a:srgbClr val="CC3300"/>
              </a:solidFill>
            </a:endParaRPr>
          </a:p>
        </p:txBody>
      </p:sp>
      <p:pic>
        <p:nvPicPr>
          <p:cNvPr id="24582" name="Picture 6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28604"/>
            <a:ext cx="6200788" cy="46527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285728"/>
            <a:ext cx="7072362" cy="928694"/>
          </a:xfrm>
        </p:spPr>
        <p:txBody>
          <a:bodyPr>
            <a:noAutofit/>
            <a:scene3d>
              <a:camera prst="obliqueBottomLeft"/>
              <a:lightRig rig="threePt" dir="t"/>
            </a:scene3d>
          </a:bodyPr>
          <a:lstStyle/>
          <a:p>
            <a:pPr algn="ctr">
              <a:buFont typeface="Wingdings" pitchFamily="2" charset="2"/>
              <a:buNone/>
            </a:pPr>
            <a:r>
              <a:rPr lang="ru-RU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Это «край дождей и непогоды»</a:t>
            </a:r>
          </a:p>
        </p:txBody>
      </p:sp>
      <p:pic>
        <p:nvPicPr>
          <p:cNvPr id="25604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6362715" cy="477203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открытый урок\436863_20020621090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214554"/>
            <a:ext cx="4953013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5715016"/>
            <a:ext cx="82296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/>
              <a:t>и край «разливов грозных тихих вешних сил».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027" name="Picture 3" descr="C:\Documents and Settings\Admin\Рабочий стол\открытый урок\440467_20020630171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8868"/>
            <a:ext cx="4000528" cy="300039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открытый урок\442015_20020704202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5143535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праведливость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551</TotalTime>
  <Words>241</Words>
  <Application>Microsoft Office PowerPoint</Application>
  <PresentationFormat>Экран (4:3)</PresentationFormat>
  <Paragraphs>66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Справедливость</vt:lpstr>
      <vt:lpstr>Открытая</vt:lpstr>
      <vt:lpstr>Апекс</vt:lpstr>
      <vt:lpstr>1_Апекс</vt:lpstr>
      <vt:lpstr>Модульная</vt:lpstr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«Мы – русичи,                  мы – россияне». </vt:lpstr>
      <vt:lpstr>ВЕЛИКАЯ ОТЕЧЕСТВЕННАЯ ВОЙНА</vt:lpstr>
      <vt:lpstr>«СЕГОДНЯ, 22 ИЮНЯ 1941 ГОДА В 4 ЧАСА УТРА …»</vt:lpstr>
      <vt:lpstr>Слайд 13</vt:lpstr>
      <vt:lpstr>Задание 1</vt:lpstr>
      <vt:lpstr>Барбаросса </vt:lpstr>
      <vt:lpstr>Задача </vt:lpstr>
      <vt:lpstr>Слайд 17</vt:lpstr>
      <vt:lpstr>Слайд 18</vt:lpstr>
      <vt:lpstr>9 МАЯ – ДЕНЬ ПОБЕДЫ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Турпанов Дмитрий</dc:creator>
  <cp:lastModifiedBy>Turpanchik</cp:lastModifiedBy>
  <cp:revision>72</cp:revision>
  <dcterms:created xsi:type="dcterms:W3CDTF">2009-04-19T04:58:26Z</dcterms:created>
  <dcterms:modified xsi:type="dcterms:W3CDTF">2009-11-25T19:24:42Z</dcterms:modified>
</cp:coreProperties>
</file>