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61" r:id="rId9"/>
    <p:sldId id="258" r:id="rId10"/>
    <p:sldId id="272" r:id="rId11"/>
    <p:sldId id="273" r:id="rId12"/>
    <p:sldId id="274" r:id="rId13"/>
    <p:sldId id="275" r:id="rId14"/>
    <p:sldId id="276" r:id="rId15"/>
    <p:sldId id="277" r:id="rId16"/>
    <p:sldId id="262" r:id="rId17"/>
    <p:sldId id="259" r:id="rId18"/>
    <p:sldId id="283" r:id="rId19"/>
    <p:sldId id="278" r:id="rId20"/>
    <p:sldId id="279" r:id="rId21"/>
    <p:sldId id="280" r:id="rId22"/>
    <p:sldId id="281" r:id="rId23"/>
    <p:sldId id="282" r:id="rId24"/>
    <p:sldId id="263" r:id="rId25"/>
    <p:sldId id="266" r:id="rId26"/>
    <p:sldId id="284" r:id="rId27"/>
    <p:sldId id="285" r:id="rId28"/>
    <p:sldId id="286" r:id="rId29"/>
    <p:sldId id="287" r:id="rId30"/>
    <p:sldId id="288" r:id="rId31"/>
    <p:sldId id="264" r:id="rId32"/>
    <p:sldId id="265" r:id="rId33"/>
    <p:sldId id="260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CBA71-0478-4745-ADE0-5372EC764EB2}" type="datetimeFigureOut">
              <a:rPr lang="ru-RU" smtClean="0"/>
              <a:pPr/>
              <a:t>17.02.2010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86DB4-1B3C-4DF8-8EB3-1F587A056BF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taina.aib.ru/biography/evklid.htm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ИНТЕЛЛЕКТУАЛЬНАЯ ИГРА «Поле чудес»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Wave2">
              <a:avLst/>
            </a:prstTxWarp>
            <a:norm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ВЕЛИКИЕ МАТЕМАТИКИ ИХ ДОСТИЖЕНИЯ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0" y="1785926"/>
            <a:ext cx="1714480" cy="235745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dirty="0">
              <a:solidFill>
                <a:srgbClr val="800000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1500166" y="2357430"/>
            <a:ext cx="1714480" cy="235745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dirty="0">
              <a:solidFill>
                <a:srgbClr val="80000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6000760" y="2214554"/>
            <a:ext cx="1714480" cy="235745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dirty="0">
              <a:solidFill>
                <a:srgbClr val="800000"/>
              </a:solidFill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7429520" y="1857364"/>
            <a:ext cx="1714480" cy="235745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dirty="0">
              <a:solidFill>
                <a:srgbClr val="800000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3000364" y="2786058"/>
            <a:ext cx="1714480" cy="235745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dirty="0">
              <a:solidFill>
                <a:srgbClr val="800000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4572000" y="2786058"/>
            <a:ext cx="1714480" cy="235745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нтон\Рабочий стол\с\906491736_tonn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261" y="1357298"/>
            <a:ext cx="3294731" cy="3997607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428992" y="1357298"/>
            <a:ext cx="5572164" cy="41434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3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Евклид</a:t>
            </a: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algn="just">
              <a:spcBef>
                <a:spcPct val="0"/>
              </a:spcBef>
            </a:pPr>
            <a:r>
              <a:rPr lang="ru-RU" sz="6700" dirty="0" smtClean="0">
                <a:solidFill>
                  <a:schemeClr val="tx1">
                    <a:lumMod val="10000"/>
                  </a:schemeClr>
                </a:solidFill>
              </a:rPr>
              <a:t>(</a:t>
            </a:r>
            <a:r>
              <a:rPr lang="ru-RU" sz="6700" dirty="0" err="1">
                <a:solidFill>
                  <a:schemeClr val="tx1">
                    <a:lumMod val="10000"/>
                  </a:schemeClr>
                </a:solidFill>
              </a:rPr>
              <a:t>ок</a:t>
            </a:r>
            <a:r>
              <a:rPr lang="ru-RU" sz="6700" dirty="0">
                <a:solidFill>
                  <a:schemeClr val="tx1">
                    <a:lumMod val="10000"/>
                  </a:schemeClr>
                </a:solidFill>
              </a:rPr>
              <a:t>. 365 — 300 до н. э.) — древнегреческий математик. Работал в Александрии в 3 в. до н. э. Главный труд «Начала» (15 книг), содержащий основы античной математики, элементарной геометрии, теории чисел, общей теории отношений и метода определения площадей и объемов, включавшего элементы теории пределов, оказал огромное влияние на развитие математики.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5400" i="1" dirty="0" smtClean="0">
                <a:solidFill>
                  <a:srgbClr val="C00000"/>
                </a:solidFill>
              </a:rPr>
              <a:t>Третья игра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Этот ученый создал новую геометрическую теорию, основанную на том, что пятый постулат Евклида (о параллельных прямых) не может быть доказан на основе других посылок евклидовой геометрии, и что допущение постулата, противоположного постулату Евклида, позволяет построить геометрию столь же содержательную, как евклидовская, и свободную от противоречия.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лыбающееся лицо 8"/>
          <p:cNvSpPr/>
          <p:nvPr/>
        </p:nvSpPr>
        <p:spPr>
          <a:xfrm>
            <a:off x="214282" y="207167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857224" y="242886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3" name="Улыбающееся лицо 12"/>
          <p:cNvSpPr/>
          <p:nvPr/>
        </p:nvSpPr>
        <p:spPr>
          <a:xfrm>
            <a:off x="1643042" y="2214554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4" name="Улыбающееся лицо 13"/>
          <p:cNvSpPr/>
          <p:nvPr/>
        </p:nvSpPr>
        <p:spPr>
          <a:xfrm>
            <a:off x="2428860" y="207167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5" name="Улыбающееся лицо 14"/>
          <p:cNvSpPr/>
          <p:nvPr/>
        </p:nvSpPr>
        <p:spPr>
          <a:xfrm>
            <a:off x="3214678" y="2285992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4000496" y="242886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7" name="Улыбающееся лицо 16"/>
          <p:cNvSpPr/>
          <p:nvPr/>
        </p:nvSpPr>
        <p:spPr>
          <a:xfrm>
            <a:off x="4786314" y="2571744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8" name="Улыбающееся лицо 17"/>
          <p:cNvSpPr/>
          <p:nvPr/>
        </p:nvSpPr>
        <p:spPr>
          <a:xfrm>
            <a:off x="5572132" y="2500306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9" name="Улыбающееся лицо 18"/>
          <p:cNvSpPr/>
          <p:nvPr/>
        </p:nvSpPr>
        <p:spPr>
          <a:xfrm>
            <a:off x="6357950" y="2643182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20" name="Улыбающееся лицо 19"/>
          <p:cNvSpPr/>
          <p:nvPr/>
        </p:nvSpPr>
        <p:spPr>
          <a:xfrm>
            <a:off x="7072330" y="3000372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21" name="Улыбающееся лицо 20"/>
          <p:cNvSpPr/>
          <p:nvPr/>
        </p:nvSpPr>
        <p:spPr>
          <a:xfrm>
            <a:off x="7858148" y="3214686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</a:rPr>
              <a:t>Первая игра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Для того, чтобы получить университетское образование, нашей героине пришлось заключить фиктивный брак и уехать за границу. Позже ее признали профессором нескольких европейских университетов, но в России отказали в преподавательской  работе. В результате она вынуждена была покинуть Россию и долгое время работать в Стокгольмском университете. 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86182" y="571480"/>
            <a:ext cx="50006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Лобачевский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Николай Иванович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10000"/>
                  </a:schemeClr>
                </a:solidFill>
              </a:rPr>
              <a:t>(1792-1856) — создатель неевклидовой геометрии (</a:t>
            </a:r>
            <a:r>
              <a:rPr lang="ru-RU" sz="2000" dirty="0" err="1" smtClean="0">
                <a:solidFill>
                  <a:schemeClr val="tx1">
                    <a:lumMod val="10000"/>
                  </a:schemeClr>
                </a:solidFill>
              </a:rPr>
              <a:t>геометрии</a:t>
            </a:r>
            <a:r>
              <a:rPr lang="ru-RU" sz="2000" dirty="0" smtClean="0">
                <a:solidFill>
                  <a:schemeClr val="tx1">
                    <a:lumMod val="10000"/>
                  </a:schemeClr>
                </a:solidFill>
              </a:rPr>
              <a:t> Лобачевского). Ректор Казанского университета (1827-46). Открытие Лобачевского (1826, опубликованное 1829-30), не получившее признания современников, совершило переворот в представлении о природе пространства, в основе которого более 2 тыс. лет лежало учение </a:t>
            </a:r>
            <a:r>
              <a:rPr lang="ru-RU" sz="2000" dirty="0" smtClean="0">
                <a:solidFill>
                  <a:srgbClr val="0070C0"/>
                </a:solidFill>
                <a:hlinkClick r:id="rId2" tooltip="биография древнегреческого математика Евклида"/>
              </a:rPr>
              <a:t>Евклида</a:t>
            </a:r>
            <a:r>
              <a:rPr lang="ru-RU" sz="2000" dirty="0" smtClean="0">
                <a:solidFill>
                  <a:schemeClr val="tx1">
                    <a:lumMod val="10000"/>
                  </a:schemeClr>
                </a:solidFill>
              </a:rPr>
              <a:t>, и оказало огромное влияние на развитие математического мышления.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6386" name="Picture 2" descr="C:\Documents and Settings\Антон\Рабочий стол\с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587" y="1071546"/>
            <a:ext cx="3317719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Финальная игра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39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      Этот человек родился в Тверской губернии. Его сын на могильном камне написал, что «…отец наукам изучался дивным и неудобновероятным способом…»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     В 1700 году Петром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I </a:t>
            </a: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он был учинен российскому юношеству учителем математики. Создал первый русский для школы учебник по математике и навигации. М.В. Ломоносов хранил этот учебник до конца своих дней и назвал его «вратами учености». В знак признания достоинств этого математика Петр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I</a:t>
            </a: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 пожаловал ему другую фамилию, чем хотел подчеркнуть, что развитый ум и знания привлекают к человеку других людей с такой же силой, с какой магнит притягивает к себе железо.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ердце 4"/>
          <p:cNvSpPr/>
          <p:nvPr/>
        </p:nvSpPr>
        <p:spPr>
          <a:xfrm>
            <a:off x="285720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1285852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2214546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8" name="Сердце 7"/>
          <p:cNvSpPr/>
          <p:nvPr/>
        </p:nvSpPr>
        <p:spPr>
          <a:xfrm>
            <a:off x="3214678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9" name="Сердце 8"/>
          <p:cNvSpPr/>
          <p:nvPr/>
        </p:nvSpPr>
        <p:spPr>
          <a:xfrm>
            <a:off x="4214810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0" name="Сердце 9"/>
          <p:cNvSpPr/>
          <p:nvPr/>
        </p:nvSpPr>
        <p:spPr>
          <a:xfrm>
            <a:off x="5143504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1" name="Сердце 10"/>
          <p:cNvSpPr/>
          <p:nvPr/>
        </p:nvSpPr>
        <p:spPr>
          <a:xfrm>
            <a:off x="6072198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2" name="Сердце 11"/>
          <p:cNvSpPr/>
          <p:nvPr/>
        </p:nvSpPr>
        <p:spPr>
          <a:xfrm>
            <a:off x="7000892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3" name="Сердце 12"/>
          <p:cNvSpPr/>
          <p:nvPr/>
        </p:nvSpPr>
        <p:spPr>
          <a:xfrm>
            <a:off x="7929586" y="2428868"/>
            <a:ext cx="928694" cy="17145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лыбающееся лицо 8"/>
          <p:cNvSpPr/>
          <p:nvPr/>
        </p:nvSpPr>
        <p:spPr>
          <a:xfrm>
            <a:off x="214282" y="207167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857224" y="242886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13" name="Улыбающееся лицо 12"/>
          <p:cNvSpPr/>
          <p:nvPr/>
        </p:nvSpPr>
        <p:spPr>
          <a:xfrm>
            <a:off x="1643042" y="2214554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14" name="Улыбающееся лицо 13"/>
          <p:cNvSpPr/>
          <p:nvPr/>
        </p:nvSpPr>
        <p:spPr>
          <a:xfrm>
            <a:off x="2428860" y="207167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15" name="Улыбающееся лицо 14"/>
          <p:cNvSpPr/>
          <p:nvPr/>
        </p:nvSpPr>
        <p:spPr>
          <a:xfrm>
            <a:off x="3214678" y="2285992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4000496" y="2428868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17" name="Улыбающееся лицо 16"/>
          <p:cNvSpPr/>
          <p:nvPr/>
        </p:nvSpPr>
        <p:spPr>
          <a:xfrm>
            <a:off x="4786314" y="2571744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18" name="Улыбающееся лицо 17"/>
          <p:cNvSpPr/>
          <p:nvPr/>
        </p:nvSpPr>
        <p:spPr>
          <a:xfrm>
            <a:off x="5572132" y="2500306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19" name="Улыбающееся лицо 18"/>
          <p:cNvSpPr/>
          <p:nvPr/>
        </p:nvSpPr>
        <p:spPr>
          <a:xfrm>
            <a:off x="6357950" y="2643182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20" name="Улыбающееся лицо 19"/>
          <p:cNvSpPr/>
          <p:nvPr/>
        </p:nvSpPr>
        <p:spPr>
          <a:xfrm>
            <a:off x="7072330" y="3000372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21" name="Улыбающееся лицо 20"/>
          <p:cNvSpPr/>
          <p:nvPr/>
        </p:nvSpPr>
        <p:spPr>
          <a:xfrm>
            <a:off x="7858148" y="3214686"/>
            <a:ext cx="785786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357554" y="807819"/>
            <a:ext cx="542925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charset="0"/>
                <a:ea typeface="Times New Roman" pitchFamily="18" charset="0"/>
                <a:cs typeface="Times New Roman" pitchFamily="18" charset="0"/>
              </a:rPr>
              <a:t>МАГНИЦКИЙ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charset="0"/>
                <a:ea typeface="Times New Roman" pitchFamily="18" charset="0"/>
                <a:cs typeface="Times New Roman" pitchFamily="18" charset="0"/>
              </a:rPr>
              <a:t>Леонтий Филиппович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charset="0"/>
                <a:ea typeface="Times New Roman" pitchFamily="18" charset="0"/>
                <a:cs typeface="Times New Roman" pitchFamily="18" charset="0"/>
              </a:rPr>
              <a:t>(9.06.1669-19.10.1739),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charset="0"/>
                <a:ea typeface="Times New Roman" pitchFamily="18" charset="0"/>
                <a:cs typeface="Times New Roman" pitchFamily="18" charset="0"/>
              </a:rPr>
              <a:t>автор первого русского печатного руководства “Арифметика” (1703), энциклопедии математических знаний того времени. Преподаватель Школы математических и навигационных наук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charset="0"/>
                <a:ea typeface="Times New Roman" pitchFamily="18" charset="0"/>
                <a:cs typeface="Times New Roman" pitchFamily="18" charset="0"/>
              </a:rPr>
              <a:t>в Москве (с 1701).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7410" name="Picture 2" descr="C:\Documents and Settings\Антон\Рабочий стол\с\41-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735" y="1030245"/>
            <a:ext cx="2835819" cy="4327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Антон\Рабочий стол\с\page3-200px-magnitsky.djv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3381392" cy="50720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43372" y="1000108"/>
            <a:ext cx="457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Книга Л.Ф. Магницкого </a:t>
            </a:r>
            <a:r>
              <a:rPr lang="ru-RU" sz="3600" dirty="0" smtClean="0">
                <a:solidFill>
                  <a:srgbClr val="FF0000"/>
                </a:solidFill>
              </a:rPr>
              <a:t>«Арифметика»</a:t>
            </a:r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 — удивительна. Первый российский учебник по математике, изданный в 1703 году, уникален как своей историей, так и своим содержанием. </a:t>
            </a:r>
            <a:endParaRPr lang="ru-RU" sz="32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6000" b="1" i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Супер игра</a:t>
            </a:r>
            <a:endParaRPr lang="ru-RU" b="1" i="1" dirty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Решить эту задачу пытались многие математики- и всемирно известные, и дилетанты. Все они хотели начертить квадрат, площадь была бы в точности равна площади данного круга. Название этой задачи стало крылатой фразой, близкой по значению к выражению «изобретать вечный двигатель». Назовите ее.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857224" y="135729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0" y="92867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1714480" y="92867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142976" y="371475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929454" y="371475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5572132" y="371475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4071934" y="371475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2643174" y="371475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7572396" y="50004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6715140" y="92867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2571736" y="57148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3357554" y="57148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4143372" y="64291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5000628" y="92867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  <p:sp>
        <p:nvSpPr>
          <p:cNvPr id="20" name="Шестиугольник 19"/>
          <p:cNvSpPr/>
          <p:nvPr/>
        </p:nvSpPr>
        <p:spPr>
          <a:xfrm>
            <a:off x="5857884" y="135729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285860"/>
            <a:ext cx="4686288" cy="35719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Ковалевская Софья Васильевна 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(</a:t>
            </a:r>
            <a:r>
              <a:rPr lang="ru-RU" sz="3200" dirty="0">
                <a:solidFill>
                  <a:schemeClr val="tx1">
                    <a:lumMod val="10000"/>
                  </a:schemeClr>
                </a:solidFill>
              </a:rPr>
              <a:t>1850-1891</a:t>
            </a:r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)</a:t>
            </a:r>
            <a:r>
              <a:rPr lang="ru-RU" sz="3200" dirty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, 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российский </a:t>
            </a:r>
            <a:r>
              <a:rPr lang="ru-RU" sz="3200" dirty="0">
                <a:solidFill>
                  <a:schemeClr val="tx1">
                    <a:lumMod val="10000"/>
                  </a:schemeClr>
                </a:solidFill>
              </a:rPr>
              <a:t>математик, первая женщина </a:t>
            </a:r>
            <a:endParaRPr lang="ru-RU" sz="3200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член-корреспондент </a:t>
            </a:r>
            <a:r>
              <a:rPr lang="ru-RU" sz="3200" dirty="0">
                <a:solidFill>
                  <a:schemeClr val="tx1">
                    <a:lumMod val="10000"/>
                  </a:schemeClr>
                </a:solidFill>
              </a:rPr>
              <a:t>Петербургской АН</a:t>
            </a:r>
          </a:p>
        </p:txBody>
      </p:sp>
      <p:pic>
        <p:nvPicPr>
          <p:cNvPr id="1027" name="Picture 3" descr="C:\Documents and Settings\Антон\Рабочий стол\с\%CA%EE%E2%E0%EB%E5%E2%F1%EA%E0%FF%20%D1%EE%F4%FC%FF%20%C2%E0%F1%E8%EB%FC%E5%E2%ED%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3286148" cy="4661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07157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</a:rPr>
              <a:t>Вторая игра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Труды этого математика были почти единственным руководством по одному из разделов математики в школе. Он самоотверженно любил науку и никогда не допускал неискренности. Однажды царь обратился к нему с вопросом, нет ли более краткого пути для познания этой математической науки, чем изучение его трудов. На это он гордо ответил, что «в математике не царской дороги».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7">
      <a:dk1>
        <a:srgbClr val="DBF5F9"/>
      </a:dk1>
      <a:lt1>
        <a:sysClr val="window" lastClr="FFFFFF"/>
      </a:lt1>
      <a:dk2>
        <a:srgbClr val="DBF5F9"/>
      </a:dk2>
      <a:lt2>
        <a:srgbClr val="DBF5F9"/>
      </a:lt2>
      <a:accent1>
        <a:srgbClr val="6ADAFA"/>
      </a:accent1>
      <a:accent2>
        <a:srgbClr val="DBF5F9"/>
      </a:accent2>
      <a:accent3>
        <a:srgbClr val="0BD0D9"/>
      </a:accent3>
      <a:accent4>
        <a:srgbClr val="DBF5F9"/>
      </a:accent4>
      <a:accent5>
        <a:srgbClr val="7CCA62"/>
      </a:accent5>
      <a:accent6>
        <a:srgbClr val="DBF5F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535</Words>
  <Application>Microsoft Office PowerPoint</Application>
  <PresentationFormat>Экран (4:3)</PresentationFormat>
  <Paragraphs>27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ИНТЕЛЛЕКТУАЛЬНАЯ ИГРА «Поле чудес»</vt:lpstr>
      <vt:lpstr>Первая игра</vt:lpstr>
      <vt:lpstr>Слайд 3</vt:lpstr>
      <vt:lpstr>Слайд 4</vt:lpstr>
      <vt:lpstr>Слайд 5</vt:lpstr>
      <vt:lpstr>Слайд 6</vt:lpstr>
      <vt:lpstr>Слайд 7</vt:lpstr>
      <vt:lpstr>Слайд 8</vt:lpstr>
      <vt:lpstr>Вторая игра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Третья игра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Финальная игра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 Супер игра</vt:lpstr>
      <vt:lpstr>Слайд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«Поле чудес»</dc:title>
  <dc:creator>home</dc:creator>
  <cp:lastModifiedBy>Home</cp:lastModifiedBy>
  <cp:revision>28</cp:revision>
  <dcterms:created xsi:type="dcterms:W3CDTF">2001-12-31T19:02:08Z</dcterms:created>
  <dcterms:modified xsi:type="dcterms:W3CDTF">2010-02-17T18:05:51Z</dcterms:modified>
</cp:coreProperties>
</file>