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6" r:id="rId2"/>
    <p:sldId id="260" r:id="rId3"/>
    <p:sldId id="261" r:id="rId4"/>
    <p:sldId id="262" r:id="rId5"/>
    <p:sldId id="263" r:id="rId6"/>
    <p:sldId id="265" r:id="rId7"/>
    <p:sldId id="264" r:id="rId8"/>
    <p:sldId id="257" r:id="rId9"/>
    <p:sldId id="258" r:id="rId10"/>
    <p:sldId id="259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99FF33"/>
    <a:srgbClr val="FF00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45" autoAdjust="0"/>
  </p:normalViewPr>
  <p:slideViewPr>
    <p:cSldViewPr>
      <p:cViewPr>
        <p:scale>
          <a:sx n="60" d="100"/>
          <a:sy n="60" d="100"/>
        </p:scale>
        <p:origin x="-1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D7A3-5620-42BD-8982-1604DA6BDB65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8181D-8F0C-4878-B459-E14F48C11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181D-8F0C-4878-B459-E14F48C11B6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181D-8F0C-4878-B459-E14F48C11B6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789D50-E93F-4C6F-91DC-56D1FB028149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4CFD2C-14B8-43EA-A745-84C66B244C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5.wav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858016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0"/>
            <a:ext cx="6929454" cy="6858000"/>
          </a:xfrm>
          <a:solidFill>
            <a:srgbClr val="99FF33">
              <a:alpha val="58824"/>
            </a:srgbClr>
          </a:solidFill>
        </p:spPr>
        <p:txBody>
          <a:bodyPr>
            <a:prstTxWarp prst="textArchUpPour">
              <a:avLst>
                <a:gd name="adj1" fmla="val 10960702"/>
                <a:gd name="adj2" fmla="val 48688"/>
              </a:avLst>
            </a:prstTxWarp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Урок в 5 классе</a:t>
            </a:r>
          </a:p>
          <a:p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2471726" cy="650083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Масса</a:t>
            </a:r>
            <a:r>
              <a:rPr lang="ru-RU" sz="2000" dirty="0" smtClean="0"/>
              <a:t>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кг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Температура  на поверхности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Температура ядра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1600" dirty="0"/>
          </a:p>
        </p:txBody>
      </p:sp>
      <p:pic>
        <p:nvPicPr>
          <p:cNvPr id="5" name="Содержимое 4" descr="январь 2009 001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-15716384"/>
            <a:ext cx="9144000" cy="1068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анирование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73991"/>
            <a:ext cx="5902563" cy="6484009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428728" y="285728"/>
          <a:ext cx="1571636" cy="571504"/>
        </p:xfrm>
        <a:graphic>
          <a:graphicData uri="http://schemas.openxmlformats.org/presentationml/2006/ole">
            <p:oleObj spid="_x0000_s3074" name="Формула" r:id="rId7" imgW="634680" imgH="2286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85786" y="2928934"/>
          <a:ext cx="1643074" cy="571504"/>
        </p:xfrm>
        <a:graphic>
          <a:graphicData uri="http://schemas.openxmlformats.org/presentationml/2006/ole">
            <p:oleObj spid="_x0000_s3075" name="Формула" r:id="rId8" imgW="43164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85786" y="4572008"/>
          <a:ext cx="1714512" cy="585790"/>
        </p:xfrm>
        <a:graphic>
          <a:graphicData uri="http://schemas.openxmlformats.org/presentationml/2006/ole">
            <p:oleObj spid="_x0000_s3076" name="Формула" r:id="rId9" imgW="545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канирование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16200000">
            <a:off x="1321584" y="-321508"/>
            <a:ext cx="6572272" cy="77867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7" y="357166"/>
            <a:ext cx="3294065" cy="947736"/>
          </a:xfrm>
          <a:solidFill>
            <a:srgbClr val="CC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3727"/>
              </a:avLst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Венера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28663" y="5929330"/>
            <a:ext cx="6429420" cy="714380"/>
          </a:xfrm>
          <a:solidFill>
            <a:srgbClr val="FFC000"/>
          </a:solidFill>
        </p:spPr>
        <p:txBody>
          <a:bodyPr>
            <a:prstTxWarp prst="textWave2">
              <a:avLst>
                <a:gd name="adj1" fmla="val 12500"/>
                <a:gd name="adj2" fmla="val 230"/>
              </a:avLst>
            </a:prstTxWarp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Температура на Венере 5*10²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071546"/>
          </a:xfrm>
          <a:solidFill>
            <a:srgbClr val="FFCCCC">
              <a:alpha val="21961"/>
            </a:srgb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№ 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786454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3+3+3+3+3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6+6+6+6+6+6+6</a:t>
            </a:r>
          </a:p>
          <a:p>
            <a:pPr algn="ctr"/>
            <a:r>
              <a:rPr lang="ru-RU" dirty="0" smtClean="0"/>
              <a:t>10+10+10+10+10+10+10+10</a:t>
            </a:r>
          </a:p>
          <a:p>
            <a:pPr algn="ctr"/>
            <a:r>
              <a:rPr lang="ru-RU" dirty="0" smtClean="0"/>
              <a:t>12+12+12+12+12+12</a:t>
            </a:r>
          </a:p>
          <a:p>
            <a:pPr algn="ctr"/>
            <a:r>
              <a:rPr lang="ru-RU" dirty="0" smtClean="0"/>
              <a:t>3+3+3+3+3=3*4</a:t>
            </a:r>
          </a:p>
          <a:p>
            <a:pPr algn="ctr"/>
            <a:r>
              <a:rPr lang="ru-RU" dirty="0" smtClean="0"/>
              <a:t>6+6+6+6+6+6+6=6*7</a:t>
            </a:r>
          </a:p>
          <a:p>
            <a:pPr algn="ctr"/>
            <a:r>
              <a:rPr lang="ru-RU" dirty="0" smtClean="0"/>
              <a:t>10+10+10+10+10+10+10+10=10*8</a:t>
            </a:r>
          </a:p>
          <a:p>
            <a:pPr algn="ctr"/>
            <a:r>
              <a:rPr lang="ru-RU" dirty="0" smtClean="0"/>
              <a:t>12+12+12+12+12+12=12*6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144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№ 2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  <a:solidFill>
            <a:srgbClr val="FFCCFF"/>
          </a:solidFill>
        </p:spPr>
        <p:txBody>
          <a:bodyPr/>
          <a:lstStyle/>
          <a:p>
            <a:pPr marL="596646" indent="-514350" algn="ctr">
              <a:buFont typeface="+mj-lt"/>
              <a:buAutoNum type="arabicParenR"/>
            </a:pPr>
            <a:endParaRPr lang="ru-RU" dirty="0" smtClean="0"/>
          </a:p>
          <a:p>
            <a:pPr marL="596646" indent="-514350" algn="ctr">
              <a:buFont typeface="+mj-lt"/>
              <a:buAutoNum type="arabicParenR"/>
            </a:pPr>
            <a:r>
              <a:rPr lang="ru-RU" dirty="0" smtClean="0"/>
              <a:t>3*3*3*3</a:t>
            </a:r>
          </a:p>
          <a:p>
            <a:pPr marL="596646" indent="-514350" algn="ctr">
              <a:buFont typeface="+mj-lt"/>
              <a:buAutoNum type="arabicParenR"/>
            </a:pPr>
            <a:endParaRPr lang="ru-RU" dirty="0" smtClean="0"/>
          </a:p>
          <a:p>
            <a:pPr marL="596646" indent="-514350" algn="ctr">
              <a:buFont typeface="+mj-lt"/>
              <a:buAutoNum type="arabicParenR"/>
            </a:pPr>
            <a:r>
              <a:rPr lang="ru-RU" dirty="0" smtClean="0"/>
              <a:t>5*5*5</a:t>
            </a:r>
          </a:p>
          <a:p>
            <a:pPr marL="596646" indent="-514350" algn="ctr">
              <a:buFont typeface="+mj-lt"/>
              <a:buAutoNum type="arabicParenR"/>
            </a:pPr>
            <a:endParaRPr lang="ru-RU" dirty="0" smtClean="0"/>
          </a:p>
          <a:p>
            <a:pPr marL="596646" indent="-514350" algn="ctr">
              <a:buFont typeface="+mj-lt"/>
              <a:buAutoNum type="arabicParenR"/>
            </a:pPr>
            <a:r>
              <a:rPr lang="ru-RU" dirty="0" smtClean="0"/>
              <a:t>10*10*10*10*10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№ 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8143900" cy="5715016"/>
          </a:xfrm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S= 9 </a:t>
            </a:r>
            <a:r>
              <a:rPr lang="ru-RU" sz="4800" dirty="0" smtClean="0">
                <a:solidFill>
                  <a:srgbClr val="002060"/>
                </a:solidFill>
              </a:rPr>
              <a:t>см²=3см*3см=3²см</a:t>
            </a:r>
            <a:r>
              <a:rPr lang="en-US" sz="4800" dirty="0" smtClean="0">
                <a:solidFill>
                  <a:srgbClr val="002060"/>
                </a:solidFill>
              </a:rPr>
              <a:t>²</a:t>
            </a:r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=16 дм²=4дм*4дм=</a:t>
            </a:r>
            <a:endParaRPr lang="en-US" sz="4800" dirty="0" smtClean="0">
              <a:solidFill>
                <a:srgbClr val="002060"/>
              </a:solidFill>
            </a:endParaRP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 64м²=8*8=</a:t>
            </a:r>
            <a:endParaRPr lang="en-US" sz="4800" dirty="0" smtClean="0">
              <a:solidFill>
                <a:srgbClr val="002060"/>
              </a:solidFill>
            </a:endParaRP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 100мм²=10*10=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=16 дм²=4дм*4дм=4²дм²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 64м²=8*8=8²м²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S</a:t>
            </a:r>
            <a:r>
              <a:rPr lang="ru-RU" sz="4800" dirty="0" smtClean="0">
                <a:solidFill>
                  <a:srgbClr val="002060"/>
                </a:solidFill>
              </a:rPr>
              <a:t> = 100мм²=10*10=10²мм²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287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№ 2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541020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lvl="7"/>
            <a:r>
              <a:rPr lang="ru-RU" sz="4400" dirty="0" smtClean="0">
                <a:solidFill>
                  <a:srgbClr val="002060"/>
                </a:solidFill>
              </a:rPr>
              <a:t>3*3*3*3=</a:t>
            </a:r>
          </a:p>
          <a:p>
            <a:pPr lvl="8"/>
            <a:r>
              <a:rPr lang="ru-RU" sz="4400" dirty="0" smtClean="0">
                <a:solidFill>
                  <a:srgbClr val="002060"/>
                </a:solidFill>
              </a:rPr>
              <a:t>5*5*5=</a:t>
            </a:r>
          </a:p>
          <a:p>
            <a:pPr lvl="8"/>
            <a:r>
              <a:rPr lang="ru-RU" sz="4400" dirty="0" smtClean="0">
                <a:solidFill>
                  <a:srgbClr val="002060"/>
                </a:solidFill>
              </a:rPr>
              <a:t>10 *10*10*10*10=</a:t>
            </a:r>
            <a:endParaRPr lang="ru-RU" sz="44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715008" y="1428736"/>
          <a:ext cx="642942" cy="714380"/>
        </p:xfrm>
        <a:graphic>
          <a:graphicData uri="http://schemas.openxmlformats.org/presentationml/2006/ole">
            <p:oleObj spid="_x0000_s19460" name="Формула" r:id="rId4" imgW="17748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929586" y="3071810"/>
          <a:ext cx="714380" cy="571504"/>
        </p:xfrm>
        <a:graphic>
          <a:graphicData uri="http://schemas.openxmlformats.org/presentationml/2006/ole">
            <p:oleObj spid="_x0000_s19461" name="Формула" r:id="rId5" imgW="24120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286380" y="2285992"/>
          <a:ext cx="571504" cy="642942"/>
        </p:xfrm>
        <a:graphic>
          <a:graphicData uri="http://schemas.openxmlformats.org/presentationml/2006/ole">
            <p:oleObj spid="_x0000_s19464" name="Формула" r:id="rId6" imgW="164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5800" i="1" dirty="0" smtClean="0">
                <a:solidFill>
                  <a:srgbClr val="C00000"/>
                </a:solidFill>
              </a:rPr>
              <a:t>Степень</a:t>
            </a:r>
            <a:r>
              <a:rPr lang="ru-RU" i="1" dirty="0" smtClean="0">
                <a:solidFill>
                  <a:srgbClr val="0070C0"/>
                </a:solidFill>
              </a:rPr>
              <a:t>- это число, получающееся повторным умножением числа на самого себя. Например, 2³, 3².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Большое число</a:t>
            </a:r>
            <a:r>
              <a:rPr lang="ru-RU" i="1" dirty="0" smtClean="0">
                <a:solidFill>
                  <a:srgbClr val="0070C0"/>
                </a:solidFill>
              </a:rPr>
              <a:t>- это </a:t>
            </a:r>
            <a:r>
              <a:rPr lang="ru-RU" i="1" u="sng" dirty="0" smtClean="0">
                <a:solidFill>
                  <a:srgbClr val="0070C0"/>
                </a:solidFill>
              </a:rPr>
              <a:t>основание</a:t>
            </a:r>
            <a:r>
              <a:rPr lang="ru-RU" i="1" dirty="0" smtClean="0">
                <a:solidFill>
                  <a:srgbClr val="0070C0"/>
                </a:solidFill>
              </a:rPr>
              <a:t> степени. </a:t>
            </a:r>
            <a:r>
              <a:rPr lang="ru-RU" i="1" dirty="0" smtClean="0">
                <a:solidFill>
                  <a:srgbClr val="C00000"/>
                </a:solidFill>
              </a:rPr>
              <a:t>Маленькое число</a:t>
            </a:r>
            <a:r>
              <a:rPr lang="ru-RU" i="1" dirty="0" smtClean="0">
                <a:solidFill>
                  <a:srgbClr val="0070C0"/>
                </a:solidFill>
              </a:rPr>
              <a:t>- </a:t>
            </a:r>
            <a:r>
              <a:rPr lang="ru-RU" i="1" u="sng" dirty="0" smtClean="0">
                <a:solidFill>
                  <a:srgbClr val="0070C0"/>
                </a:solidFill>
              </a:rPr>
              <a:t>показатель</a:t>
            </a:r>
            <a:r>
              <a:rPr lang="ru-RU" i="1" dirty="0" smtClean="0">
                <a:solidFill>
                  <a:srgbClr val="0070C0"/>
                </a:solidFill>
              </a:rPr>
              <a:t> степени, показывает сколько раз множителем нужно повторить основание степени. Читают выражения так : 2³- два в третьей степени или два в кубе; 3²- три во второй степени или три в </a:t>
            </a:r>
            <a:r>
              <a:rPr lang="ru-RU" i="1" dirty="0" smtClean="0">
                <a:solidFill>
                  <a:srgbClr val="0070C0"/>
                </a:solidFill>
              </a:rPr>
              <a:t>квадрате,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       </a:t>
            </a:r>
            <a:r>
              <a:rPr lang="ru-RU" i="1" dirty="0" smtClean="0">
                <a:solidFill>
                  <a:srgbClr val="0070C0"/>
                </a:solidFill>
              </a:rPr>
              <a:t>- четыре в пятой степени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85852" y="5500702"/>
          <a:ext cx="534990" cy="500066"/>
        </p:xfrm>
        <a:graphic>
          <a:graphicData uri="http://schemas.openxmlformats.org/presentationml/2006/ole">
            <p:oleObj spid="_x0000_s37889" name="Формула" r:id="rId4" imgW="177480" imgH="190440" progId="Equation.3">
              <p:embed/>
            </p:oleObj>
          </a:graphicData>
        </a:graphic>
      </p:graphicFrame>
    </p:spTree>
  </p:cSld>
  <p:clrMapOvr>
    <a:masterClrMapping/>
  </p:clrMapOvr>
  <p:transition spd="med">
    <p:sndAc>
      <p:stSnd>
        <p:snd r:embed="rId3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№ 4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8143900" cy="5500702"/>
          </a:xfrm>
          <a:solidFill>
            <a:srgbClr val="FFCCFF"/>
          </a:solidFill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Записать в виде степени</a:t>
            </a:r>
            <a:r>
              <a:rPr lang="ru-RU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1 000 000=10*10*10*10*10*10=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10 000=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10 000 000 000=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5 000 000 000 000=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6 200 000 000 000 000=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358082" y="1857364"/>
          <a:ext cx="785818" cy="571504"/>
        </p:xfrm>
        <a:graphic>
          <a:graphicData uri="http://schemas.openxmlformats.org/presentationml/2006/ole">
            <p:oleObj spid="_x0000_s20482" name="Формула" r:id="rId5" imgW="241200" imgH="2030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868" y="2500306"/>
          <a:ext cx="571504" cy="500066"/>
        </p:xfrm>
        <a:graphic>
          <a:graphicData uri="http://schemas.openxmlformats.org/presentationml/2006/ole">
            <p:oleObj spid="_x0000_s20483" name="Формула" r:id="rId6" imgW="24120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857752" y="3071810"/>
          <a:ext cx="714380" cy="500066"/>
        </p:xfrm>
        <a:graphic>
          <a:graphicData uri="http://schemas.openxmlformats.org/presentationml/2006/ole">
            <p:oleObj spid="_x0000_s20484" name="Формула" r:id="rId7" imgW="27936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429256" y="3643314"/>
          <a:ext cx="1071570" cy="488952"/>
        </p:xfrm>
        <a:graphic>
          <a:graphicData uri="http://schemas.openxmlformats.org/presentationml/2006/ole">
            <p:oleObj spid="_x0000_s20485" name="Формула" r:id="rId8" imgW="457200" imgH="2030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072198" y="4214818"/>
          <a:ext cx="1285884" cy="500066"/>
        </p:xfrm>
        <a:graphic>
          <a:graphicData uri="http://schemas.openxmlformats.org/presentationml/2006/ole">
            <p:oleObj spid="_x0000_s20486" name="Формула" r:id="rId9" imgW="545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нварь 2009 001.jpg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468000" y="-25414"/>
            <a:ext cx="8676000" cy="688341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28663" y="428604"/>
          <a:ext cx="3857652" cy="642942"/>
        </p:xfrm>
        <a:graphic>
          <a:graphicData uri="http://schemas.openxmlformats.org/presentationml/2006/ole">
            <p:oleObj spid="_x0000_s1030" name="Формула" r:id="rId6" imgW="1143000" imgH="2286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14349" y="6072207"/>
          <a:ext cx="4929223" cy="571504"/>
        </p:xfrm>
        <a:graphic>
          <a:graphicData uri="http://schemas.openxmlformats.org/presentationml/2006/ole">
            <p:oleObj spid="_x0000_s1031" name="Формула" r:id="rId7" imgW="1155600" imgH="2286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32" name="Формула" r:id="rId8" imgW="114120" imgH="21564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643571" y="6143644"/>
          <a:ext cx="2000264" cy="500066"/>
        </p:xfrm>
        <a:graphic>
          <a:graphicData uri="http://schemas.openxmlformats.org/presentationml/2006/ole">
            <p:oleObj spid="_x0000_s1033" name="Формула" r:id="rId9" imgW="507960" imgH="1648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нварь 2009 003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571504" y="0"/>
            <a:ext cx="85724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64" y="5715017"/>
            <a:ext cx="871543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/>
              <a:t>          </a:t>
            </a:r>
            <a:r>
              <a:rPr lang="ru-RU" sz="3600" dirty="0" smtClean="0">
                <a:solidFill>
                  <a:srgbClr val="FF0066"/>
                </a:solidFill>
              </a:rPr>
              <a:t>Масса            кг</a:t>
            </a:r>
            <a:endParaRPr lang="ru-RU" sz="3600" dirty="0">
              <a:solidFill>
                <a:srgbClr val="FF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86050" y="6072206"/>
          <a:ext cx="857256" cy="560390"/>
        </p:xfrm>
        <a:graphic>
          <a:graphicData uri="http://schemas.openxmlformats.org/presentationml/2006/ole">
            <p:oleObj spid="_x0000_s2050" name="Формула" r:id="rId8" imgW="27936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0613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вселенная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4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471</TotalTime>
  <Words>178</Words>
  <Application>Microsoft Office PowerPoint</Application>
  <PresentationFormat>Экран (4:3)</PresentationFormat>
  <Paragraphs>58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Солнцестояние</vt:lpstr>
      <vt:lpstr>Формула</vt:lpstr>
      <vt:lpstr>Microsoft Equation 3.0</vt:lpstr>
      <vt:lpstr>Слайд 1</vt:lpstr>
      <vt:lpstr>№ 1</vt:lpstr>
      <vt:lpstr>№ 2</vt:lpstr>
      <vt:lpstr>№ 3</vt:lpstr>
      <vt:lpstr>№ 2</vt:lpstr>
      <vt:lpstr>Слайд 6</vt:lpstr>
      <vt:lpstr>№ 4</vt:lpstr>
      <vt:lpstr>Слайд 8</vt:lpstr>
      <vt:lpstr>Слайд 9</vt:lpstr>
      <vt:lpstr>Слайд 10</vt:lpstr>
      <vt:lpstr>Венера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53</cp:revision>
  <dcterms:created xsi:type="dcterms:W3CDTF">2001-12-31T20:08:31Z</dcterms:created>
  <dcterms:modified xsi:type="dcterms:W3CDTF">2001-12-31T23:55:37Z</dcterms:modified>
</cp:coreProperties>
</file>